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75" r:id="rId2"/>
    <p:sldMasterId id="2147483648" r:id="rId3"/>
    <p:sldMasterId id="2147483745" r:id="rId4"/>
    <p:sldMasterId id="2147483759" r:id="rId5"/>
    <p:sldMasterId id="2147483761" r:id="rId6"/>
  </p:sldMasterIdLst>
  <p:notesMasterIdLst>
    <p:notesMasterId r:id="rId40"/>
  </p:notesMasterIdLst>
  <p:sldIdLst>
    <p:sldId id="256" r:id="rId7"/>
    <p:sldId id="258" r:id="rId8"/>
    <p:sldId id="257" r:id="rId9"/>
    <p:sldId id="260" r:id="rId10"/>
    <p:sldId id="272" r:id="rId11"/>
    <p:sldId id="273" r:id="rId12"/>
    <p:sldId id="274" r:id="rId13"/>
    <p:sldId id="275" r:id="rId14"/>
    <p:sldId id="276" r:id="rId15"/>
    <p:sldId id="277" r:id="rId16"/>
    <p:sldId id="284" r:id="rId17"/>
    <p:sldId id="278" r:id="rId18"/>
    <p:sldId id="285" r:id="rId19"/>
    <p:sldId id="279" r:id="rId20"/>
    <p:sldId id="280" r:id="rId21"/>
    <p:sldId id="281" r:id="rId22"/>
    <p:sldId id="282" r:id="rId23"/>
    <p:sldId id="261" r:id="rId24"/>
    <p:sldId id="283" r:id="rId25"/>
    <p:sldId id="262" r:id="rId26"/>
    <p:sldId id="259" r:id="rId27"/>
    <p:sldId id="263" r:id="rId28"/>
    <p:sldId id="264" r:id="rId29"/>
    <p:sldId id="265" r:id="rId30"/>
    <p:sldId id="286" r:id="rId31"/>
    <p:sldId id="267" r:id="rId32"/>
    <p:sldId id="268" r:id="rId33"/>
    <p:sldId id="269" r:id="rId34"/>
    <p:sldId id="271" r:id="rId35"/>
    <p:sldId id="287" r:id="rId36"/>
    <p:sldId id="288" r:id="rId37"/>
    <p:sldId id="289" r:id="rId38"/>
    <p:sldId id="290" r:id="rId3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3BF37E-54D0-441B-87E3-5D26D2187AAF}" v="9" dt="2022-03-27T18:05:30.6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9" d="100"/>
          <a:sy n="59" d="100"/>
        </p:scale>
        <p:origin x="96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47" Type="http://schemas.openxmlformats.org/officeDocument/2006/relationships/customXml" Target="../customXml/item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customXml" Target="../customXml/item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48" Type="http://schemas.openxmlformats.org/officeDocument/2006/relationships/customXml" Target="../customXml/item2.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5/10/relationships/revisionInfo" Target="revisionInfo.xml"/><Relationship Id="rId20" Type="http://schemas.openxmlformats.org/officeDocument/2006/relationships/slide" Target="slides/slide1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C33BF37E-54D0-441B-87E3-5D26D2187AAF}"/>
    <pc:docChg chg="custSel addSld delSld modSld">
      <pc:chgData name="Pascalle Cup" userId="abbe84a0-611b-406e-b251-e8b4b71c069a" providerId="ADAL" clId="{C33BF37E-54D0-441B-87E3-5D26D2187AAF}" dt="2022-03-27T18:06:47.509" v="490" actId="1076"/>
      <pc:docMkLst>
        <pc:docMk/>
      </pc:docMkLst>
      <pc:sldChg chg="modSp mod">
        <pc:chgData name="Pascalle Cup" userId="abbe84a0-611b-406e-b251-e8b4b71c069a" providerId="ADAL" clId="{C33BF37E-54D0-441B-87E3-5D26D2187AAF}" dt="2022-03-27T17:53:10.886" v="18" actId="20577"/>
        <pc:sldMkLst>
          <pc:docMk/>
          <pc:sldMk cId="704463140" sldId="256"/>
        </pc:sldMkLst>
        <pc:spChg chg="mod">
          <ac:chgData name="Pascalle Cup" userId="abbe84a0-611b-406e-b251-e8b4b71c069a" providerId="ADAL" clId="{C33BF37E-54D0-441B-87E3-5D26D2187AAF}" dt="2022-03-27T17:53:10.886" v="18" actId="20577"/>
          <ac:spMkLst>
            <pc:docMk/>
            <pc:sldMk cId="704463140" sldId="256"/>
            <ac:spMk id="2" creationId="{E82CBC10-C5EA-464B-BA9C-B2BB1BCD0A72}"/>
          </ac:spMkLst>
        </pc:spChg>
      </pc:sldChg>
      <pc:sldChg chg="modSp mod">
        <pc:chgData name="Pascalle Cup" userId="abbe84a0-611b-406e-b251-e8b4b71c069a" providerId="ADAL" clId="{C33BF37E-54D0-441B-87E3-5D26D2187AAF}" dt="2022-03-27T17:54:00.119" v="100" actId="207"/>
        <pc:sldMkLst>
          <pc:docMk/>
          <pc:sldMk cId="3298280616" sldId="257"/>
        </pc:sldMkLst>
        <pc:spChg chg="mod">
          <ac:chgData name="Pascalle Cup" userId="abbe84a0-611b-406e-b251-e8b4b71c069a" providerId="ADAL" clId="{C33BF37E-54D0-441B-87E3-5D26D2187AAF}" dt="2022-03-27T17:53:56.956" v="99" actId="207"/>
          <ac:spMkLst>
            <pc:docMk/>
            <pc:sldMk cId="3298280616" sldId="257"/>
            <ac:spMk id="3" creationId="{EBA6143D-08D4-4319-8D3B-D1FAB2A673EF}"/>
          </ac:spMkLst>
        </pc:spChg>
        <pc:spChg chg="mod">
          <ac:chgData name="Pascalle Cup" userId="abbe84a0-611b-406e-b251-e8b4b71c069a" providerId="ADAL" clId="{C33BF37E-54D0-441B-87E3-5D26D2187AAF}" dt="2022-03-27T17:54:00.119" v="100" actId="207"/>
          <ac:spMkLst>
            <pc:docMk/>
            <pc:sldMk cId="3298280616" sldId="257"/>
            <ac:spMk id="6" creationId="{2B21C403-ACE8-4D73-8477-3759954CB9FF}"/>
          </ac:spMkLst>
        </pc:spChg>
      </pc:sldChg>
      <pc:sldChg chg="modSp mod">
        <pc:chgData name="Pascalle Cup" userId="abbe84a0-611b-406e-b251-e8b4b71c069a" providerId="ADAL" clId="{C33BF37E-54D0-441B-87E3-5D26D2187AAF}" dt="2022-03-27T17:53:46.275" v="98" actId="20577"/>
        <pc:sldMkLst>
          <pc:docMk/>
          <pc:sldMk cId="4267839758" sldId="258"/>
        </pc:sldMkLst>
        <pc:spChg chg="mod">
          <ac:chgData name="Pascalle Cup" userId="abbe84a0-611b-406e-b251-e8b4b71c069a" providerId="ADAL" clId="{C33BF37E-54D0-441B-87E3-5D26D2187AAF}" dt="2022-03-27T17:53:46.275" v="98" actId="20577"/>
          <ac:spMkLst>
            <pc:docMk/>
            <pc:sldMk cId="4267839758" sldId="258"/>
            <ac:spMk id="18" creationId="{C1A7442B-8816-4696-938B-00C138D6C856}"/>
          </ac:spMkLst>
        </pc:spChg>
      </pc:sldChg>
      <pc:sldChg chg="modSp mod">
        <pc:chgData name="Pascalle Cup" userId="abbe84a0-611b-406e-b251-e8b4b71c069a" providerId="ADAL" clId="{C33BF37E-54D0-441B-87E3-5D26D2187AAF}" dt="2022-03-27T17:54:06.532" v="103" actId="20577"/>
        <pc:sldMkLst>
          <pc:docMk/>
          <pc:sldMk cId="3229751145" sldId="260"/>
        </pc:sldMkLst>
        <pc:spChg chg="mod">
          <ac:chgData name="Pascalle Cup" userId="abbe84a0-611b-406e-b251-e8b4b71c069a" providerId="ADAL" clId="{C33BF37E-54D0-441B-87E3-5D26D2187AAF}" dt="2022-03-27T17:54:06.532" v="103" actId="20577"/>
          <ac:spMkLst>
            <pc:docMk/>
            <pc:sldMk cId="3229751145" sldId="260"/>
            <ac:spMk id="2" creationId="{911800C1-7178-4DC4-A66F-ECCDC1BDBCCC}"/>
          </ac:spMkLst>
        </pc:spChg>
      </pc:sldChg>
      <pc:sldChg chg="modSp mod">
        <pc:chgData name="Pascalle Cup" userId="abbe84a0-611b-406e-b251-e8b4b71c069a" providerId="ADAL" clId="{C33BF37E-54D0-441B-87E3-5D26D2187AAF}" dt="2022-03-27T18:00:41.678" v="217" actId="20577"/>
        <pc:sldMkLst>
          <pc:docMk/>
          <pc:sldMk cId="1168239221" sldId="265"/>
        </pc:sldMkLst>
        <pc:spChg chg="mod">
          <ac:chgData name="Pascalle Cup" userId="abbe84a0-611b-406e-b251-e8b4b71c069a" providerId="ADAL" clId="{C33BF37E-54D0-441B-87E3-5D26D2187AAF}" dt="2022-03-27T18:00:41.678" v="217" actId="20577"/>
          <ac:spMkLst>
            <pc:docMk/>
            <pc:sldMk cId="1168239221" sldId="265"/>
            <ac:spMk id="4" creationId="{ABAF14F3-A0D8-494B-BB33-847C5C2E2487}"/>
          </ac:spMkLst>
        </pc:spChg>
      </pc:sldChg>
      <pc:sldChg chg="del">
        <pc:chgData name="Pascalle Cup" userId="abbe84a0-611b-406e-b251-e8b4b71c069a" providerId="ADAL" clId="{C33BF37E-54D0-441B-87E3-5D26D2187AAF}" dt="2022-03-27T18:00:44.700" v="218" actId="47"/>
        <pc:sldMkLst>
          <pc:docMk/>
          <pc:sldMk cId="3760779439" sldId="266"/>
        </pc:sldMkLst>
      </pc:sldChg>
      <pc:sldChg chg="delSp modSp mod delAnim">
        <pc:chgData name="Pascalle Cup" userId="abbe84a0-611b-406e-b251-e8b4b71c069a" providerId="ADAL" clId="{C33BF37E-54D0-441B-87E3-5D26D2187AAF}" dt="2022-03-27T18:01:02.059" v="222" actId="478"/>
        <pc:sldMkLst>
          <pc:docMk/>
          <pc:sldMk cId="1622221372" sldId="271"/>
        </pc:sldMkLst>
        <pc:spChg chg="del">
          <ac:chgData name="Pascalle Cup" userId="abbe84a0-611b-406e-b251-e8b4b71c069a" providerId="ADAL" clId="{C33BF37E-54D0-441B-87E3-5D26D2187AAF}" dt="2022-03-27T18:01:01.417" v="221" actId="478"/>
          <ac:spMkLst>
            <pc:docMk/>
            <pc:sldMk cId="1622221372" sldId="271"/>
            <ac:spMk id="3" creationId="{D0EED76C-0083-4A72-9B3B-5DE16684EA04}"/>
          </ac:spMkLst>
        </pc:spChg>
        <pc:spChg chg="del mod">
          <ac:chgData name="Pascalle Cup" userId="abbe84a0-611b-406e-b251-e8b4b71c069a" providerId="ADAL" clId="{C33BF37E-54D0-441B-87E3-5D26D2187AAF}" dt="2022-03-27T18:00:59.706" v="220" actId="478"/>
          <ac:spMkLst>
            <pc:docMk/>
            <pc:sldMk cId="1622221372" sldId="271"/>
            <ac:spMk id="4" creationId="{81FB78D5-0B36-4F90-93E9-3AFAC966DF94}"/>
          </ac:spMkLst>
        </pc:spChg>
        <pc:picChg chg="del">
          <ac:chgData name="Pascalle Cup" userId="abbe84a0-611b-406e-b251-e8b4b71c069a" providerId="ADAL" clId="{C33BF37E-54D0-441B-87E3-5D26D2187AAF}" dt="2022-03-27T18:01:02.059" v="222" actId="478"/>
          <ac:picMkLst>
            <pc:docMk/>
            <pc:sldMk cId="1622221372" sldId="271"/>
            <ac:picMk id="6" creationId="{3FC33170-209E-45A3-B6E7-D47161865876}"/>
          </ac:picMkLst>
        </pc:picChg>
      </pc:sldChg>
      <pc:sldChg chg="delSp mod">
        <pc:chgData name="Pascalle Cup" userId="abbe84a0-611b-406e-b251-e8b4b71c069a" providerId="ADAL" clId="{C33BF37E-54D0-441B-87E3-5D26D2187AAF}" dt="2022-03-27T17:56:00.953" v="106" actId="478"/>
        <pc:sldMkLst>
          <pc:docMk/>
          <pc:sldMk cId="631114652" sldId="277"/>
        </pc:sldMkLst>
        <pc:spChg chg="del">
          <ac:chgData name="Pascalle Cup" userId="abbe84a0-611b-406e-b251-e8b4b71c069a" providerId="ADAL" clId="{C33BF37E-54D0-441B-87E3-5D26D2187AAF}" dt="2022-03-27T17:56:00.953" v="106" actId="478"/>
          <ac:spMkLst>
            <pc:docMk/>
            <pc:sldMk cId="631114652" sldId="277"/>
            <ac:spMk id="3" creationId="{B794AA17-6987-4907-9864-0345DEF5580F}"/>
          </ac:spMkLst>
        </pc:spChg>
      </pc:sldChg>
      <pc:sldChg chg="modSp mod">
        <pc:chgData name="Pascalle Cup" userId="abbe84a0-611b-406e-b251-e8b4b71c069a" providerId="ADAL" clId="{C33BF37E-54D0-441B-87E3-5D26D2187AAF}" dt="2022-03-27T17:58:28.518" v="158" actId="1076"/>
        <pc:sldMkLst>
          <pc:docMk/>
          <pc:sldMk cId="1997214228" sldId="278"/>
        </pc:sldMkLst>
        <pc:spChg chg="mod">
          <ac:chgData name="Pascalle Cup" userId="abbe84a0-611b-406e-b251-e8b4b71c069a" providerId="ADAL" clId="{C33BF37E-54D0-441B-87E3-5D26D2187AAF}" dt="2022-03-27T17:57:13.182" v="151" actId="1076"/>
          <ac:spMkLst>
            <pc:docMk/>
            <pc:sldMk cId="1997214228" sldId="278"/>
            <ac:spMk id="3" creationId="{CC05A81D-E615-4C5D-8F1B-2423D47DC1DC}"/>
          </ac:spMkLst>
        </pc:spChg>
        <pc:spChg chg="mod">
          <ac:chgData name="Pascalle Cup" userId="abbe84a0-611b-406e-b251-e8b4b71c069a" providerId="ADAL" clId="{C33BF37E-54D0-441B-87E3-5D26D2187AAF}" dt="2022-03-27T17:58:28.518" v="158" actId="1076"/>
          <ac:spMkLst>
            <pc:docMk/>
            <pc:sldMk cId="1997214228" sldId="278"/>
            <ac:spMk id="4" creationId="{540E20FD-26AA-4C12-98B4-5F2D9C3C444D}"/>
          </ac:spMkLst>
        </pc:spChg>
      </pc:sldChg>
      <pc:sldChg chg="addSp modSp new mod modAnim">
        <pc:chgData name="Pascalle Cup" userId="abbe84a0-611b-406e-b251-e8b4b71c069a" providerId="ADAL" clId="{C33BF37E-54D0-441B-87E3-5D26D2187AAF}" dt="2022-03-27T17:56:32.118" v="147" actId="1076"/>
        <pc:sldMkLst>
          <pc:docMk/>
          <pc:sldMk cId="2933543333" sldId="284"/>
        </pc:sldMkLst>
        <pc:spChg chg="add mod">
          <ac:chgData name="Pascalle Cup" userId="abbe84a0-611b-406e-b251-e8b4b71c069a" providerId="ADAL" clId="{C33BF37E-54D0-441B-87E3-5D26D2187AAF}" dt="2022-03-27T17:56:32.118" v="147" actId="1076"/>
          <ac:spMkLst>
            <pc:docMk/>
            <pc:sldMk cId="2933543333" sldId="284"/>
            <ac:spMk id="3" creationId="{08CDF035-35D2-47F8-870B-63EDC670ADCA}"/>
          </ac:spMkLst>
        </pc:spChg>
        <pc:picChg chg="add mod">
          <ac:chgData name="Pascalle Cup" userId="abbe84a0-611b-406e-b251-e8b4b71c069a" providerId="ADAL" clId="{C33BF37E-54D0-441B-87E3-5D26D2187AAF}" dt="2022-03-27T17:56:11.846" v="110" actId="1076"/>
          <ac:picMkLst>
            <pc:docMk/>
            <pc:sldMk cId="2933543333" sldId="284"/>
            <ac:picMk id="2" creationId="{6C3E0C7D-799E-49AD-88D6-E8D55CAA82D5}"/>
          </ac:picMkLst>
        </pc:picChg>
      </pc:sldChg>
      <pc:sldChg chg="addSp modSp new mod">
        <pc:chgData name="Pascalle Cup" userId="abbe84a0-611b-406e-b251-e8b4b71c069a" providerId="ADAL" clId="{C33BF37E-54D0-441B-87E3-5D26D2187AAF}" dt="2022-03-27T18:00:14.750" v="215" actId="403"/>
        <pc:sldMkLst>
          <pc:docMk/>
          <pc:sldMk cId="1563558380" sldId="285"/>
        </pc:sldMkLst>
        <pc:spChg chg="add mod">
          <ac:chgData name="Pascalle Cup" userId="abbe84a0-611b-406e-b251-e8b4b71c069a" providerId="ADAL" clId="{C33BF37E-54D0-441B-87E3-5D26D2187AAF}" dt="2022-03-27T18:00:14.750" v="215" actId="403"/>
          <ac:spMkLst>
            <pc:docMk/>
            <pc:sldMk cId="1563558380" sldId="285"/>
            <ac:spMk id="3" creationId="{96A7C7E6-493C-4212-B63C-7FD3CC351545}"/>
          </ac:spMkLst>
        </pc:spChg>
      </pc:sldChg>
      <pc:sldChg chg="addSp modSp new mod">
        <pc:chgData name="Pascalle Cup" userId="abbe84a0-611b-406e-b251-e8b4b71c069a" providerId="ADAL" clId="{C33BF37E-54D0-441B-87E3-5D26D2187AAF}" dt="2022-03-27T18:03:01.015" v="482" actId="1076"/>
        <pc:sldMkLst>
          <pc:docMk/>
          <pc:sldMk cId="1899577822" sldId="286"/>
        </pc:sldMkLst>
        <pc:spChg chg="mod">
          <ac:chgData name="Pascalle Cup" userId="abbe84a0-611b-406e-b251-e8b4b71c069a" providerId="ADAL" clId="{C33BF37E-54D0-441B-87E3-5D26D2187AAF}" dt="2022-03-27T18:01:23.931" v="231" actId="20577"/>
          <ac:spMkLst>
            <pc:docMk/>
            <pc:sldMk cId="1899577822" sldId="286"/>
            <ac:spMk id="2" creationId="{497A90B0-C006-4093-966D-38F489D03027}"/>
          </ac:spMkLst>
        </pc:spChg>
        <pc:spChg chg="add mod">
          <ac:chgData name="Pascalle Cup" userId="abbe84a0-611b-406e-b251-e8b4b71c069a" providerId="ADAL" clId="{C33BF37E-54D0-441B-87E3-5D26D2187AAF}" dt="2022-03-27T18:02:18.975" v="480" actId="14100"/>
          <ac:spMkLst>
            <pc:docMk/>
            <pc:sldMk cId="1899577822" sldId="286"/>
            <ac:spMk id="3" creationId="{FDE78A94-32D9-4143-80C9-BC0B41E3977E}"/>
          </ac:spMkLst>
        </pc:spChg>
        <pc:picChg chg="add mod">
          <ac:chgData name="Pascalle Cup" userId="abbe84a0-611b-406e-b251-e8b4b71c069a" providerId="ADAL" clId="{C33BF37E-54D0-441B-87E3-5D26D2187AAF}" dt="2022-03-27T18:03:01.015" v="482" actId="1076"/>
          <ac:picMkLst>
            <pc:docMk/>
            <pc:sldMk cId="1899577822" sldId="286"/>
            <ac:picMk id="4" creationId="{57A5B10E-44D2-4124-AFE7-8D5C68677934}"/>
          </ac:picMkLst>
        </pc:picChg>
      </pc:sldChg>
      <pc:sldChg chg="add del">
        <pc:chgData name="Pascalle Cup" userId="abbe84a0-611b-406e-b251-e8b4b71c069a" providerId="ADAL" clId="{C33BF37E-54D0-441B-87E3-5D26D2187AAF}" dt="2022-03-27T18:05:24.937" v="484"/>
        <pc:sldMkLst>
          <pc:docMk/>
          <pc:sldMk cId="3940607625" sldId="287"/>
        </pc:sldMkLst>
      </pc:sldChg>
      <pc:sldChg chg="add del">
        <pc:chgData name="Pascalle Cup" userId="abbe84a0-611b-406e-b251-e8b4b71c069a" providerId="ADAL" clId="{C33BF37E-54D0-441B-87E3-5D26D2187AAF}" dt="2022-03-27T18:05:24.937" v="484"/>
        <pc:sldMkLst>
          <pc:docMk/>
          <pc:sldMk cId="1152624917" sldId="288"/>
        </pc:sldMkLst>
      </pc:sldChg>
      <pc:sldChg chg="add del">
        <pc:chgData name="Pascalle Cup" userId="abbe84a0-611b-406e-b251-e8b4b71c069a" providerId="ADAL" clId="{C33BF37E-54D0-441B-87E3-5D26D2187AAF}" dt="2022-03-27T18:05:24.937" v="484"/>
        <pc:sldMkLst>
          <pc:docMk/>
          <pc:sldMk cId="3012770319" sldId="289"/>
        </pc:sldMkLst>
      </pc:sldChg>
      <pc:sldChg chg="delSp modSp add del mod">
        <pc:chgData name="Pascalle Cup" userId="abbe84a0-611b-406e-b251-e8b4b71c069a" providerId="ADAL" clId="{C33BF37E-54D0-441B-87E3-5D26D2187AAF}" dt="2022-03-27T18:06:47.509" v="490" actId="1076"/>
        <pc:sldMkLst>
          <pc:docMk/>
          <pc:sldMk cId="1466618452" sldId="290"/>
        </pc:sldMkLst>
        <pc:spChg chg="mod">
          <ac:chgData name="Pascalle Cup" userId="abbe84a0-611b-406e-b251-e8b4b71c069a" providerId="ADAL" clId="{C33BF37E-54D0-441B-87E3-5D26D2187AAF}" dt="2022-03-27T18:06:41.455" v="488" actId="14100"/>
          <ac:spMkLst>
            <pc:docMk/>
            <pc:sldMk cId="1466618452" sldId="290"/>
            <ac:spMk id="2" creationId="{E8960007-7124-47BF-AC7A-135AF5C082F7}"/>
          </ac:spMkLst>
        </pc:spChg>
        <pc:spChg chg="del">
          <ac:chgData name="Pascalle Cup" userId="abbe84a0-611b-406e-b251-e8b4b71c069a" providerId="ADAL" clId="{C33BF37E-54D0-441B-87E3-5D26D2187AAF}" dt="2022-03-27T18:06:25.923" v="485" actId="21"/>
          <ac:spMkLst>
            <pc:docMk/>
            <pc:sldMk cId="1466618452" sldId="290"/>
            <ac:spMk id="7" creationId="{EA4E3179-AABF-4C4C-93D7-387FC2AB704B}"/>
          </ac:spMkLst>
        </pc:spChg>
        <pc:spChg chg="del mod">
          <ac:chgData name="Pascalle Cup" userId="abbe84a0-611b-406e-b251-e8b4b71c069a" providerId="ADAL" clId="{C33BF37E-54D0-441B-87E3-5D26D2187AAF}" dt="2022-03-27T18:06:37.282" v="487" actId="21"/>
          <ac:spMkLst>
            <pc:docMk/>
            <pc:sldMk cId="1466618452" sldId="290"/>
            <ac:spMk id="8" creationId="{5E11FCA3-831D-45CA-8B10-BBC64743CC41}"/>
          </ac:spMkLst>
        </pc:spChg>
        <pc:spChg chg="mod">
          <ac:chgData name="Pascalle Cup" userId="abbe84a0-611b-406e-b251-e8b4b71c069a" providerId="ADAL" clId="{C33BF37E-54D0-441B-87E3-5D26D2187AAF}" dt="2022-03-27T18:06:47.509" v="490" actId="1076"/>
          <ac:spMkLst>
            <pc:docMk/>
            <pc:sldMk cId="1466618452" sldId="290"/>
            <ac:spMk id="11" creationId="{722E42FA-4650-4676-9020-B97D1BB0C40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22DB79-8366-4063-B9F4-E8B3F08CFD28}" type="datetimeFigureOut">
              <a:rPr lang="nl-NL" smtClean="0"/>
              <a:t>27-3-2022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3F4307-C5B0-4B0C-830E-04FF30660F87}" type="slidenum">
              <a:rPr lang="nl-NL" smtClean="0"/>
              <a:t>‹nr.›</a:t>
            </a:fld>
            <a:endParaRPr lang="nl-NL"/>
          </a:p>
        </p:txBody>
      </p:sp>
    </p:spTree>
    <p:extLst>
      <p:ext uri="{BB962C8B-B14F-4D97-AF65-F5344CB8AC3E}">
        <p14:creationId xmlns:p14="http://schemas.microsoft.com/office/powerpoint/2010/main" val="1470774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0A88854-0961-4980-B174-63C8B4E2EB72}" type="slidenum">
              <a:rPr lang="nl-NL" smtClean="0"/>
              <a:t>17</a:t>
            </a:fld>
            <a:endParaRPr lang="nl-NL"/>
          </a:p>
        </p:txBody>
      </p:sp>
    </p:spTree>
    <p:extLst>
      <p:ext uri="{BB962C8B-B14F-4D97-AF65-F5344CB8AC3E}">
        <p14:creationId xmlns:p14="http://schemas.microsoft.com/office/powerpoint/2010/main" val="438664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0A88854-0961-4980-B174-63C8B4E2EB72}" type="slidenum">
              <a:rPr lang="nl-NL" smtClean="0"/>
              <a:t>29</a:t>
            </a:fld>
            <a:endParaRPr lang="nl-NL"/>
          </a:p>
        </p:txBody>
      </p:sp>
    </p:spTree>
    <p:extLst>
      <p:ext uri="{BB962C8B-B14F-4D97-AF65-F5344CB8AC3E}">
        <p14:creationId xmlns:p14="http://schemas.microsoft.com/office/powerpoint/2010/main" val="936511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CB5766-1330-49D5-B823-B9EA8D9DE38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B86C811-16D2-4AB8-A24E-86B3B86DE9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A916471F-87D1-4E61-A188-C5BE16590E1E}"/>
              </a:ext>
            </a:extLst>
          </p:cNvPr>
          <p:cNvSpPr>
            <a:spLocks noGrp="1"/>
          </p:cNvSpPr>
          <p:nvPr>
            <p:ph type="dt" sz="half" idx="10"/>
          </p:nvPr>
        </p:nvSpPr>
        <p:spPr/>
        <p:txBody>
          <a:bodyPr/>
          <a:lstStyle/>
          <a:p>
            <a:fld id="{4CF125D5-9BB2-47A3-86EC-12AFAB5382B7}" type="datetimeFigureOut">
              <a:rPr lang="nl-NL" smtClean="0"/>
              <a:t>27-3-2022</a:t>
            </a:fld>
            <a:endParaRPr lang="nl-NL"/>
          </a:p>
        </p:txBody>
      </p:sp>
      <p:sp>
        <p:nvSpPr>
          <p:cNvPr id="5" name="Tijdelijke aanduiding voor voettekst 4">
            <a:extLst>
              <a:ext uri="{FF2B5EF4-FFF2-40B4-BE49-F238E27FC236}">
                <a16:creationId xmlns:a16="http://schemas.microsoft.com/office/drawing/2014/main" id="{09204D66-AD51-4EE8-99CE-D5898D38DE6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4D901BC-561F-41B4-92BC-CCD1E14845ED}"/>
              </a:ext>
            </a:extLst>
          </p:cNvPr>
          <p:cNvSpPr>
            <a:spLocks noGrp="1"/>
          </p:cNvSpPr>
          <p:nvPr>
            <p:ph type="sldNum" sz="quarter" idx="12"/>
          </p:nvPr>
        </p:nvSpPr>
        <p:spPr/>
        <p:txBody>
          <a:bodyPr/>
          <a:lstStyle/>
          <a:p>
            <a:fld id="{D9603DC4-5DD3-443F-B0DA-F18739CACA56}" type="slidenum">
              <a:rPr lang="nl-NL" smtClean="0"/>
              <a:t>‹nr.›</a:t>
            </a:fld>
            <a:endParaRPr lang="nl-NL"/>
          </a:p>
        </p:txBody>
      </p:sp>
    </p:spTree>
    <p:extLst>
      <p:ext uri="{BB962C8B-B14F-4D97-AF65-F5344CB8AC3E}">
        <p14:creationId xmlns:p14="http://schemas.microsoft.com/office/powerpoint/2010/main" val="2309708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F3258B-F752-47DD-86E2-D52B1F49D48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F36759D0-9E32-4EFA-9A70-496D27AC293E}"/>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3F13266-235E-4835-B762-CC576F7EEFFF}"/>
              </a:ext>
            </a:extLst>
          </p:cNvPr>
          <p:cNvSpPr>
            <a:spLocks noGrp="1"/>
          </p:cNvSpPr>
          <p:nvPr>
            <p:ph type="dt" sz="half" idx="10"/>
          </p:nvPr>
        </p:nvSpPr>
        <p:spPr/>
        <p:txBody>
          <a:bodyPr/>
          <a:lstStyle/>
          <a:p>
            <a:fld id="{4CF125D5-9BB2-47A3-86EC-12AFAB5382B7}" type="datetimeFigureOut">
              <a:rPr lang="nl-NL" smtClean="0"/>
              <a:t>27-3-2022</a:t>
            </a:fld>
            <a:endParaRPr lang="nl-NL"/>
          </a:p>
        </p:txBody>
      </p:sp>
      <p:sp>
        <p:nvSpPr>
          <p:cNvPr id="5" name="Tijdelijke aanduiding voor voettekst 4">
            <a:extLst>
              <a:ext uri="{FF2B5EF4-FFF2-40B4-BE49-F238E27FC236}">
                <a16:creationId xmlns:a16="http://schemas.microsoft.com/office/drawing/2014/main" id="{F4C14856-1B6A-49E3-9D4F-0976E9F5C9D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2725AF0-D532-4083-8F53-187B30890E22}"/>
              </a:ext>
            </a:extLst>
          </p:cNvPr>
          <p:cNvSpPr>
            <a:spLocks noGrp="1"/>
          </p:cNvSpPr>
          <p:nvPr>
            <p:ph type="sldNum" sz="quarter" idx="12"/>
          </p:nvPr>
        </p:nvSpPr>
        <p:spPr/>
        <p:txBody>
          <a:bodyPr/>
          <a:lstStyle/>
          <a:p>
            <a:fld id="{D9603DC4-5DD3-443F-B0DA-F18739CACA56}" type="slidenum">
              <a:rPr lang="nl-NL" smtClean="0"/>
              <a:t>‹nr.›</a:t>
            </a:fld>
            <a:endParaRPr lang="nl-NL"/>
          </a:p>
        </p:txBody>
      </p:sp>
    </p:spTree>
    <p:extLst>
      <p:ext uri="{BB962C8B-B14F-4D97-AF65-F5344CB8AC3E}">
        <p14:creationId xmlns:p14="http://schemas.microsoft.com/office/powerpoint/2010/main" val="2089402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222BA180-7219-4F67-8F3B-9987BC0B39A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79AC1B68-CFFB-47E5-A3C5-82D1F736A40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29DBD33-2781-4A19-92B4-E630218F764F}"/>
              </a:ext>
            </a:extLst>
          </p:cNvPr>
          <p:cNvSpPr>
            <a:spLocks noGrp="1"/>
          </p:cNvSpPr>
          <p:nvPr>
            <p:ph type="dt" sz="half" idx="10"/>
          </p:nvPr>
        </p:nvSpPr>
        <p:spPr/>
        <p:txBody>
          <a:bodyPr/>
          <a:lstStyle/>
          <a:p>
            <a:fld id="{4CF125D5-9BB2-47A3-86EC-12AFAB5382B7}" type="datetimeFigureOut">
              <a:rPr lang="nl-NL" smtClean="0"/>
              <a:t>27-3-2022</a:t>
            </a:fld>
            <a:endParaRPr lang="nl-NL"/>
          </a:p>
        </p:txBody>
      </p:sp>
      <p:sp>
        <p:nvSpPr>
          <p:cNvPr id="5" name="Tijdelijke aanduiding voor voettekst 4">
            <a:extLst>
              <a:ext uri="{FF2B5EF4-FFF2-40B4-BE49-F238E27FC236}">
                <a16:creationId xmlns:a16="http://schemas.microsoft.com/office/drawing/2014/main" id="{1BE79C09-18CE-437F-9A84-8E93229F522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11AD48B-150C-407B-9FC1-308450B56F3A}"/>
              </a:ext>
            </a:extLst>
          </p:cNvPr>
          <p:cNvSpPr>
            <a:spLocks noGrp="1"/>
          </p:cNvSpPr>
          <p:nvPr>
            <p:ph type="sldNum" sz="quarter" idx="12"/>
          </p:nvPr>
        </p:nvSpPr>
        <p:spPr/>
        <p:txBody>
          <a:bodyPr/>
          <a:lstStyle/>
          <a:p>
            <a:fld id="{D9603DC4-5DD3-443F-B0DA-F18739CACA56}" type="slidenum">
              <a:rPr lang="nl-NL" smtClean="0"/>
              <a:t>‹nr.›</a:t>
            </a:fld>
            <a:endParaRPr lang="nl-NL"/>
          </a:p>
        </p:txBody>
      </p:sp>
    </p:spTree>
    <p:extLst>
      <p:ext uri="{BB962C8B-B14F-4D97-AF65-F5344CB8AC3E}">
        <p14:creationId xmlns:p14="http://schemas.microsoft.com/office/powerpoint/2010/main" val="1203539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3/27/2022</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3842343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08F374-7A55-44D8-AF1F-25B772F4F46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E5A5007-6D2B-4C19-B913-A46F2F81F1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8DF643A-CFAC-45A7-82D4-8D59553C231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67BF739-5004-43EA-994C-2AD47C0D55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9DFD805-74F3-4F59-90D6-B05FB61D52FE}"/>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829E2B9-2659-4640-877F-BCAC78896B9E}"/>
              </a:ext>
            </a:extLst>
          </p:cNvPr>
          <p:cNvSpPr>
            <a:spLocks noGrp="1"/>
          </p:cNvSpPr>
          <p:nvPr>
            <p:ph type="dt" sz="half" idx="10"/>
          </p:nvPr>
        </p:nvSpPr>
        <p:spPr/>
        <p:txBody>
          <a:bodyPr/>
          <a:lstStyle/>
          <a:p>
            <a:fld id="{6E7B5CF4-FED3-4F06-A1DA-77B6877D7045}" type="datetimeFigureOut">
              <a:rPr lang="nl-NL" smtClean="0"/>
              <a:t>27-3-2022</a:t>
            </a:fld>
            <a:endParaRPr lang="nl-NL"/>
          </a:p>
        </p:txBody>
      </p:sp>
      <p:sp>
        <p:nvSpPr>
          <p:cNvPr id="8" name="Tijdelijke aanduiding voor voettekst 7">
            <a:extLst>
              <a:ext uri="{FF2B5EF4-FFF2-40B4-BE49-F238E27FC236}">
                <a16:creationId xmlns:a16="http://schemas.microsoft.com/office/drawing/2014/main" id="{482A6406-DA20-463F-9869-3F7161EF2E2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FE93B0C1-9621-40D2-BB43-58FD0BE016E7}"/>
              </a:ext>
            </a:extLst>
          </p:cNvPr>
          <p:cNvSpPr>
            <a:spLocks noGrp="1"/>
          </p:cNvSpPr>
          <p:nvPr>
            <p:ph type="sldNum" sz="quarter" idx="12"/>
          </p:nvPr>
        </p:nvSpPr>
        <p:spPr/>
        <p:txBody>
          <a:bodyPr/>
          <a:lstStyle/>
          <a:p>
            <a:fld id="{E3D197DD-E037-49A3-8994-81BE13178844}" type="slidenum">
              <a:rPr lang="nl-NL" smtClean="0"/>
              <a:t>‹nr.›</a:t>
            </a:fld>
            <a:endParaRPr lang="nl-NL"/>
          </a:p>
        </p:txBody>
      </p:sp>
    </p:spTree>
    <p:extLst>
      <p:ext uri="{BB962C8B-B14F-4D97-AF65-F5344CB8AC3E}">
        <p14:creationId xmlns:p14="http://schemas.microsoft.com/office/powerpoint/2010/main" val="1712200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A12DAF7-B8FE-4A43-A618-F8659C2A76DF}"/>
              </a:ext>
            </a:extLst>
          </p:cNvPr>
          <p:cNvSpPr>
            <a:spLocks noGrp="1"/>
          </p:cNvSpPr>
          <p:nvPr>
            <p:ph type="dt" sz="half" idx="10"/>
          </p:nvPr>
        </p:nvSpPr>
        <p:spPr/>
        <p:txBody>
          <a:bodyPr/>
          <a:lstStyle/>
          <a:p>
            <a:fld id="{6E7B5CF4-FED3-4F06-A1DA-77B6877D7045}" type="datetimeFigureOut">
              <a:rPr lang="nl-NL" smtClean="0"/>
              <a:t>27-3-2022</a:t>
            </a:fld>
            <a:endParaRPr lang="nl-NL"/>
          </a:p>
        </p:txBody>
      </p:sp>
      <p:sp>
        <p:nvSpPr>
          <p:cNvPr id="3" name="Tijdelijke aanduiding voor voettekst 2">
            <a:extLst>
              <a:ext uri="{FF2B5EF4-FFF2-40B4-BE49-F238E27FC236}">
                <a16:creationId xmlns:a16="http://schemas.microsoft.com/office/drawing/2014/main" id="{2F83C7C9-703B-4253-9F99-89D22BD30F3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8D5D6E8-1B15-4499-B2D7-9BC95F3C934B}"/>
              </a:ext>
            </a:extLst>
          </p:cNvPr>
          <p:cNvSpPr>
            <a:spLocks noGrp="1"/>
          </p:cNvSpPr>
          <p:nvPr>
            <p:ph type="sldNum" sz="quarter" idx="12"/>
          </p:nvPr>
        </p:nvSpPr>
        <p:spPr/>
        <p:txBody>
          <a:bodyPr/>
          <a:lstStyle/>
          <a:p>
            <a:fld id="{E3D197DD-E037-49A3-8994-81BE13178844}" type="slidenum">
              <a:rPr lang="nl-NL" smtClean="0"/>
              <a:t>‹nr.›</a:t>
            </a:fld>
            <a:endParaRPr lang="nl-NL"/>
          </a:p>
        </p:txBody>
      </p:sp>
    </p:spTree>
    <p:extLst>
      <p:ext uri="{BB962C8B-B14F-4D97-AF65-F5344CB8AC3E}">
        <p14:creationId xmlns:p14="http://schemas.microsoft.com/office/powerpoint/2010/main" val="1139480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1A4698-83DD-4DC1-92E2-812CA54CB4B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92DC6DD-2845-4F9C-A985-3B95321E15F6}"/>
              </a:ext>
            </a:extLst>
          </p:cNvPr>
          <p:cNvSpPr>
            <a:spLocks noGrp="1"/>
          </p:cNvSpPr>
          <p:nvPr>
            <p:ph type="dt" sz="half" idx="10"/>
          </p:nvPr>
        </p:nvSpPr>
        <p:spPr/>
        <p:txBody>
          <a:bodyPr/>
          <a:lstStyle/>
          <a:p>
            <a:fld id="{6E7B5CF4-FED3-4F06-A1DA-77B6877D7045}" type="datetimeFigureOut">
              <a:rPr lang="nl-NL" smtClean="0"/>
              <a:t>27-3-2022</a:t>
            </a:fld>
            <a:endParaRPr lang="nl-NL"/>
          </a:p>
        </p:txBody>
      </p:sp>
      <p:sp>
        <p:nvSpPr>
          <p:cNvPr id="4" name="Tijdelijke aanduiding voor voettekst 3">
            <a:extLst>
              <a:ext uri="{FF2B5EF4-FFF2-40B4-BE49-F238E27FC236}">
                <a16:creationId xmlns:a16="http://schemas.microsoft.com/office/drawing/2014/main" id="{126F8B1E-0B00-440C-9E8F-8957A17D8E82}"/>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9667071-CE75-43B8-BDA9-69CE43AE7E02}"/>
              </a:ext>
            </a:extLst>
          </p:cNvPr>
          <p:cNvSpPr>
            <a:spLocks noGrp="1"/>
          </p:cNvSpPr>
          <p:nvPr>
            <p:ph type="sldNum" sz="quarter" idx="12"/>
          </p:nvPr>
        </p:nvSpPr>
        <p:spPr/>
        <p:txBody>
          <a:bodyPr/>
          <a:lstStyle/>
          <a:p>
            <a:fld id="{E3D197DD-E037-49A3-8994-81BE13178844}" type="slidenum">
              <a:rPr lang="nl-NL" smtClean="0"/>
              <a:t>‹nr.›</a:t>
            </a:fld>
            <a:endParaRPr lang="nl-NL"/>
          </a:p>
        </p:txBody>
      </p:sp>
    </p:spTree>
    <p:extLst>
      <p:ext uri="{BB962C8B-B14F-4D97-AF65-F5344CB8AC3E}">
        <p14:creationId xmlns:p14="http://schemas.microsoft.com/office/powerpoint/2010/main" val="2305620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9E8D4D1-00C4-4E8E-99A5-8D1DF5379DBE}" type="datetimeFigureOut">
              <a:rPr lang="nl-NL" smtClean="0"/>
              <a:t>27-3-2022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pic>
        <p:nvPicPr>
          <p:cNvPr id="7" name="Vormentaal">
            <a:extLst>
              <a:ext uri="{FF2B5EF4-FFF2-40B4-BE49-F238E27FC236}">
                <a16:creationId xmlns:a16="http://schemas.microsoft.com/office/drawing/2014/main" id="{E498F2B3-5F23-4D85-B0F7-4FB40FF359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0CD14F43-E751-4E68-BC2B-296A229B22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170761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27-3-2022</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7755220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3/27/2022</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5670208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3/27/2022</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2575293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96D9D0-CEC9-4310-A11B-9CC44C85E52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2CD5DE7-2E66-45FF-BEEF-5A90F7F9EBF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F1A7359-36F0-4522-B405-7742CC72583B}"/>
              </a:ext>
            </a:extLst>
          </p:cNvPr>
          <p:cNvSpPr>
            <a:spLocks noGrp="1"/>
          </p:cNvSpPr>
          <p:nvPr>
            <p:ph type="dt" sz="half" idx="10"/>
          </p:nvPr>
        </p:nvSpPr>
        <p:spPr/>
        <p:txBody>
          <a:bodyPr/>
          <a:lstStyle/>
          <a:p>
            <a:fld id="{4CF125D5-9BB2-47A3-86EC-12AFAB5382B7}" type="datetimeFigureOut">
              <a:rPr lang="nl-NL" smtClean="0"/>
              <a:t>27-3-2022</a:t>
            </a:fld>
            <a:endParaRPr lang="nl-NL"/>
          </a:p>
        </p:txBody>
      </p:sp>
      <p:sp>
        <p:nvSpPr>
          <p:cNvPr id="5" name="Tijdelijke aanduiding voor voettekst 4">
            <a:extLst>
              <a:ext uri="{FF2B5EF4-FFF2-40B4-BE49-F238E27FC236}">
                <a16:creationId xmlns:a16="http://schemas.microsoft.com/office/drawing/2014/main" id="{7C731AF3-239D-4AC0-8FF5-93204BE1BDC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CD52219-C3CF-4E8E-9A8B-4EB01825851A}"/>
              </a:ext>
            </a:extLst>
          </p:cNvPr>
          <p:cNvSpPr>
            <a:spLocks noGrp="1"/>
          </p:cNvSpPr>
          <p:nvPr>
            <p:ph type="sldNum" sz="quarter" idx="12"/>
          </p:nvPr>
        </p:nvSpPr>
        <p:spPr/>
        <p:txBody>
          <a:bodyPr/>
          <a:lstStyle/>
          <a:p>
            <a:fld id="{D9603DC4-5DD3-443F-B0DA-F18739CACA56}" type="slidenum">
              <a:rPr lang="nl-NL" smtClean="0"/>
              <a:t>‹nr.›</a:t>
            </a:fld>
            <a:endParaRPr lang="nl-NL"/>
          </a:p>
        </p:txBody>
      </p:sp>
    </p:spTree>
    <p:extLst>
      <p:ext uri="{BB962C8B-B14F-4D97-AF65-F5344CB8AC3E}">
        <p14:creationId xmlns:p14="http://schemas.microsoft.com/office/powerpoint/2010/main" val="41337417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422FD3-0462-4C85-B1F5-B1E9EC39360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FCDFA1C-2A07-4487-977B-DBD0B9F8EEAA}"/>
              </a:ext>
            </a:extLst>
          </p:cNvPr>
          <p:cNvSpPr>
            <a:spLocks noGrp="1"/>
          </p:cNvSpPr>
          <p:nvPr>
            <p:ph type="dt" sz="half" idx="10"/>
          </p:nvPr>
        </p:nvSpPr>
        <p:spPr/>
        <p:txBody>
          <a:bodyPr/>
          <a:lstStyle/>
          <a:p>
            <a:fld id="{EC5F0BCE-8E7D-4B8E-AE4F-F7E0DF45E6A3}" type="datetimeFigureOut">
              <a:rPr lang="nl-NL" smtClean="0"/>
              <a:t>27-3-2022</a:t>
            </a:fld>
            <a:endParaRPr lang="nl-NL"/>
          </a:p>
        </p:txBody>
      </p:sp>
      <p:sp>
        <p:nvSpPr>
          <p:cNvPr id="4" name="Tijdelijke aanduiding voor voettekst 3">
            <a:extLst>
              <a:ext uri="{FF2B5EF4-FFF2-40B4-BE49-F238E27FC236}">
                <a16:creationId xmlns:a16="http://schemas.microsoft.com/office/drawing/2014/main" id="{04E9EAFD-C1A6-42A7-8D2A-5209F01D5E5F}"/>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4AE8D47E-119C-46C2-92D7-C5E25806C2EC}"/>
              </a:ext>
            </a:extLst>
          </p:cNvPr>
          <p:cNvSpPr>
            <a:spLocks noGrp="1"/>
          </p:cNvSpPr>
          <p:nvPr>
            <p:ph type="sldNum" sz="quarter" idx="12"/>
          </p:nvPr>
        </p:nvSpPr>
        <p:spPr/>
        <p:txBody>
          <a:bodyPr/>
          <a:lstStyle/>
          <a:p>
            <a:fld id="{C9A5D9AF-23BC-4B0C-BE77-58E9D9FB1D87}" type="slidenum">
              <a:rPr lang="nl-NL" smtClean="0"/>
              <a:t>‹nr.›</a:t>
            </a:fld>
            <a:endParaRPr lang="nl-NL"/>
          </a:p>
        </p:txBody>
      </p:sp>
    </p:spTree>
    <p:extLst>
      <p:ext uri="{BB962C8B-B14F-4D97-AF65-F5344CB8AC3E}">
        <p14:creationId xmlns:p14="http://schemas.microsoft.com/office/powerpoint/2010/main" val="304864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BA24788-F0C9-451D-880A-8864B1AD1DE7}"/>
              </a:ext>
            </a:extLst>
          </p:cNvPr>
          <p:cNvSpPr>
            <a:spLocks noGrp="1"/>
          </p:cNvSpPr>
          <p:nvPr>
            <p:ph type="dt" sz="half" idx="10"/>
          </p:nvPr>
        </p:nvSpPr>
        <p:spPr/>
        <p:txBody>
          <a:bodyPr/>
          <a:lstStyle/>
          <a:p>
            <a:fld id="{DC3A30F5-91BE-4A6C-ADA7-987616A182A8}" type="datetimeFigureOut">
              <a:rPr lang="nl-NL" smtClean="0"/>
              <a:t>27-3-2022</a:t>
            </a:fld>
            <a:endParaRPr lang="nl-NL"/>
          </a:p>
        </p:txBody>
      </p:sp>
      <p:sp>
        <p:nvSpPr>
          <p:cNvPr id="3" name="Tijdelijke aanduiding voor voettekst 2">
            <a:extLst>
              <a:ext uri="{FF2B5EF4-FFF2-40B4-BE49-F238E27FC236}">
                <a16:creationId xmlns:a16="http://schemas.microsoft.com/office/drawing/2014/main" id="{BB1EF456-CD14-4906-BB67-9842EA4E789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6E28302-9FA3-4C2E-93CB-FB346C79017A}"/>
              </a:ext>
            </a:extLst>
          </p:cNvPr>
          <p:cNvSpPr>
            <a:spLocks noGrp="1"/>
          </p:cNvSpPr>
          <p:nvPr>
            <p:ph type="sldNum" sz="quarter" idx="12"/>
          </p:nvPr>
        </p:nvSpPr>
        <p:spPr/>
        <p:txBody>
          <a:bodyPr/>
          <a:lstStyle/>
          <a:p>
            <a:fld id="{138BB4AD-D000-4F52-9883-D4BCEB1EEF20}" type="slidenum">
              <a:rPr lang="nl-NL" smtClean="0"/>
              <a:t>‹nr.›</a:t>
            </a:fld>
            <a:endParaRPr lang="nl-NL"/>
          </a:p>
        </p:txBody>
      </p:sp>
    </p:spTree>
    <p:extLst>
      <p:ext uri="{BB962C8B-B14F-4D97-AF65-F5344CB8AC3E}">
        <p14:creationId xmlns:p14="http://schemas.microsoft.com/office/powerpoint/2010/main" val="426640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6F9634-ECF9-42F6-8E38-05853F5CAF8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6E72CAE-D71D-4873-9A6F-CE9C823C70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B598D09-0E62-45AE-884E-BF5647982E9A}"/>
              </a:ext>
            </a:extLst>
          </p:cNvPr>
          <p:cNvSpPr>
            <a:spLocks noGrp="1"/>
          </p:cNvSpPr>
          <p:nvPr>
            <p:ph type="dt" sz="half" idx="10"/>
          </p:nvPr>
        </p:nvSpPr>
        <p:spPr/>
        <p:txBody>
          <a:bodyPr/>
          <a:lstStyle/>
          <a:p>
            <a:fld id="{4CF125D5-9BB2-47A3-86EC-12AFAB5382B7}" type="datetimeFigureOut">
              <a:rPr lang="nl-NL" smtClean="0"/>
              <a:t>27-3-2022</a:t>
            </a:fld>
            <a:endParaRPr lang="nl-NL"/>
          </a:p>
        </p:txBody>
      </p:sp>
      <p:sp>
        <p:nvSpPr>
          <p:cNvPr id="5" name="Tijdelijke aanduiding voor voettekst 4">
            <a:extLst>
              <a:ext uri="{FF2B5EF4-FFF2-40B4-BE49-F238E27FC236}">
                <a16:creationId xmlns:a16="http://schemas.microsoft.com/office/drawing/2014/main" id="{36DF7DEF-65E6-4A6D-BB55-57F176BAA3D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E86284E-A1CA-428F-AA8E-0DD5E39A97C1}"/>
              </a:ext>
            </a:extLst>
          </p:cNvPr>
          <p:cNvSpPr>
            <a:spLocks noGrp="1"/>
          </p:cNvSpPr>
          <p:nvPr>
            <p:ph type="sldNum" sz="quarter" idx="12"/>
          </p:nvPr>
        </p:nvSpPr>
        <p:spPr/>
        <p:txBody>
          <a:bodyPr/>
          <a:lstStyle/>
          <a:p>
            <a:fld id="{D9603DC4-5DD3-443F-B0DA-F18739CACA56}" type="slidenum">
              <a:rPr lang="nl-NL" smtClean="0"/>
              <a:t>‹nr.›</a:t>
            </a:fld>
            <a:endParaRPr lang="nl-NL"/>
          </a:p>
        </p:txBody>
      </p:sp>
    </p:spTree>
    <p:extLst>
      <p:ext uri="{BB962C8B-B14F-4D97-AF65-F5344CB8AC3E}">
        <p14:creationId xmlns:p14="http://schemas.microsoft.com/office/powerpoint/2010/main" val="2275189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6029E8-AF53-4131-A2B7-CD16CB44023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EB40813-41B4-4931-8388-8355F28D3C7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F4276E2-DB84-4AF1-8BA5-BEDBACB4DCF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9D65C82-C28E-46F7-A9D0-F9D24172036E}"/>
              </a:ext>
            </a:extLst>
          </p:cNvPr>
          <p:cNvSpPr>
            <a:spLocks noGrp="1"/>
          </p:cNvSpPr>
          <p:nvPr>
            <p:ph type="dt" sz="half" idx="10"/>
          </p:nvPr>
        </p:nvSpPr>
        <p:spPr/>
        <p:txBody>
          <a:bodyPr/>
          <a:lstStyle/>
          <a:p>
            <a:fld id="{4CF125D5-9BB2-47A3-86EC-12AFAB5382B7}" type="datetimeFigureOut">
              <a:rPr lang="nl-NL" smtClean="0"/>
              <a:t>27-3-2022</a:t>
            </a:fld>
            <a:endParaRPr lang="nl-NL"/>
          </a:p>
        </p:txBody>
      </p:sp>
      <p:sp>
        <p:nvSpPr>
          <p:cNvPr id="6" name="Tijdelijke aanduiding voor voettekst 5">
            <a:extLst>
              <a:ext uri="{FF2B5EF4-FFF2-40B4-BE49-F238E27FC236}">
                <a16:creationId xmlns:a16="http://schemas.microsoft.com/office/drawing/2014/main" id="{9210E119-74A0-4FDF-B244-2689F6FA5A5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F0128C3-A301-4CFA-9B9D-02198D16F1DC}"/>
              </a:ext>
            </a:extLst>
          </p:cNvPr>
          <p:cNvSpPr>
            <a:spLocks noGrp="1"/>
          </p:cNvSpPr>
          <p:nvPr>
            <p:ph type="sldNum" sz="quarter" idx="12"/>
          </p:nvPr>
        </p:nvSpPr>
        <p:spPr/>
        <p:txBody>
          <a:bodyPr/>
          <a:lstStyle/>
          <a:p>
            <a:fld id="{D9603DC4-5DD3-443F-B0DA-F18739CACA56}" type="slidenum">
              <a:rPr lang="nl-NL" smtClean="0"/>
              <a:t>‹nr.›</a:t>
            </a:fld>
            <a:endParaRPr lang="nl-NL"/>
          </a:p>
        </p:txBody>
      </p:sp>
    </p:spTree>
    <p:extLst>
      <p:ext uri="{BB962C8B-B14F-4D97-AF65-F5344CB8AC3E}">
        <p14:creationId xmlns:p14="http://schemas.microsoft.com/office/powerpoint/2010/main" val="1919546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E94C31-B7E7-4998-9C42-F1CC9541650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B58A140-720A-4564-A17B-6362B251EC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10B84F5C-74CC-4E8A-B065-E858E9D16525}"/>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F44B9D0-923A-4B6A-B500-614333EB7A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BEA5E0C-ECAD-4BCB-8A9B-2A265CD9711C}"/>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32BD89B1-15F8-470F-BBCA-55E169337092}"/>
              </a:ext>
            </a:extLst>
          </p:cNvPr>
          <p:cNvSpPr>
            <a:spLocks noGrp="1"/>
          </p:cNvSpPr>
          <p:nvPr>
            <p:ph type="dt" sz="half" idx="10"/>
          </p:nvPr>
        </p:nvSpPr>
        <p:spPr/>
        <p:txBody>
          <a:bodyPr/>
          <a:lstStyle/>
          <a:p>
            <a:fld id="{4CF125D5-9BB2-47A3-86EC-12AFAB5382B7}" type="datetimeFigureOut">
              <a:rPr lang="nl-NL" smtClean="0"/>
              <a:t>27-3-2022</a:t>
            </a:fld>
            <a:endParaRPr lang="nl-NL"/>
          </a:p>
        </p:txBody>
      </p:sp>
      <p:sp>
        <p:nvSpPr>
          <p:cNvPr id="8" name="Tijdelijke aanduiding voor voettekst 7">
            <a:extLst>
              <a:ext uri="{FF2B5EF4-FFF2-40B4-BE49-F238E27FC236}">
                <a16:creationId xmlns:a16="http://schemas.microsoft.com/office/drawing/2014/main" id="{05AEDBCD-A6E7-4DEF-BF16-70491F15E94C}"/>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150F7E4-DE77-4EF8-B34F-C255088D916F}"/>
              </a:ext>
            </a:extLst>
          </p:cNvPr>
          <p:cNvSpPr>
            <a:spLocks noGrp="1"/>
          </p:cNvSpPr>
          <p:nvPr>
            <p:ph type="sldNum" sz="quarter" idx="12"/>
          </p:nvPr>
        </p:nvSpPr>
        <p:spPr/>
        <p:txBody>
          <a:bodyPr/>
          <a:lstStyle/>
          <a:p>
            <a:fld id="{D9603DC4-5DD3-443F-B0DA-F18739CACA56}" type="slidenum">
              <a:rPr lang="nl-NL" smtClean="0"/>
              <a:t>‹nr.›</a:t>
            </a:fld>
            <a:endParaRPr lang="nl-NL"/>
          </a:p>
        </p:txBody>
      </p:sp>
    </p:spTree>
    <p:extLst>
      <p:ext uri="{BB962C8B-B14F-4D97-AF65-F5344CB8AC3E}">
        <p14:creationId xmlns:p14="http://schemas.microsoft.com/office/powerpoint/2010/main" val="1714488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D392A4-6CF5-4A64-8932-99E379E95C0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BDE24BBB-B270-41FC-B72C-FE0A9766DB83}"/>
              </a:ext>
            </a:extLst>
          </p:cNvPr>
          <p:cNvSpPr>
            <a:spLocks noGrp="1"/>
          </p:cNvSpPr>
          <p:nvPr>
            <p:ph type="dt" sz="half" idx="10"/>
          </p:nvPr>
        </p:nvSpPr>
        <p:spPr/>
        <p:txBody>
          <a:bodyPr/>
          <a:lstStyle/>
          <a:p>
            <a:fld id="{4CF125D5-9BB2-47A3-86EC-12AFAB5382B7}" type="datetimeFigureOut">
              <a:rPr lang="nl-NL" smtClean="0"/>
              <a:t>27-3-2022</a:t>
            </a:fld>
            <a:endParaRPr lang="nl-NL"/>
          </a:p>
        </p:txBody>
      </p:sp>
      <p:sp>
        <p:nvSpPr>
          <p:cNvPr id="4" name="Tijdelijke aanduiding voor voettekst 3">
            <a:extLst>
              <a:ext uri="{FF2B5EF4-FFF2-40B4-BE49-F238E27FC236}">
                <a16:creationId xmlns:a16="http://schemas.microsoft.com/office/drawing/2014/main" id="{0D57CCD8-F81E-4146-9427-5B338274B42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4B3C6A9D-1184-4309-8010-45828CF08B32}"/>
              </a:ext>
            </a:extLst>
          </p:cNvPr>
          <p:cNvSpPr>
            <a:spLocks noGrp="1"/>
          </p:cNvSpPr>
          <p:nvPr>
            <p:ph type="sldNum" sz="quarter" idx="12"/>
          </p:nvPr>
        </p:nvSpPr>
        <p:spPr/>
        <p:txBody>
          <a:bodyPr/>
          <a:lstStyle/>
          <a:p>
            <a:fld id="{D9603DC4-5DD3-443F-B0DA-F18739CACA56}" type="slidenum">
              <a:rPr lang="nl-NL" smtClean="0"/>
              <a:t>‹nr.›</a:t>
            </a:fld>
            <a:endParaRPr lang="nl-NL"/>
          </a:p>
        </p:txBody>
      </p:sp>
    </p:spTree>
    <p:extLst>
      <p:ext uri="{BB962C8B-B14F-4D97-AF65-F5344CB8AC3E}">
        <p14:creationId xmlns:p14="http://schemas.microsoft.com/office/powerpoint/2010/main" val="1921781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5061306-D035-4C68-A6A5-C13F6A95D4B1}"/>
              </a:ext>
            </a:extLst>
          </p:cNvPr>
          <p:cNvSpPr>
            <a:spLocks noGrp="1"/>
          </p:cNvSpPr>
          <p:nvPr>
            <p:ph type="dt" sz="half" idx="10"/>
          </p:nvPr>
        </p:nvSpPr>
        <p:spPr/>
        <p:txBody>
          <a:bodyPr/>
          <a:lstStyle/>
          <a:p>
            <a:fld id="{4CF125D5-9BB2-47A3-86EC-12AFAB5382B7}" type="datetimeFigureOut">
              <a:rPr lang="nl-NL" smtClean="0"/>
              <a:t>27-3-2022</a:t>
            </a:fld>
            <a:endParaRPr lang="nl-NL"/>
          </a:p>
        </p:txBody>
      </p:sp>
      <p:sp>
        <p:nvSpPr>
          <p:cNvPr id="3" name="Tijdelijke aanduiding voor voettekst 2">
            <a:extLst>
              <a:ext uri="{FF2B5EF4-FFF2-40B4-BE49-F238E27FC236}">
                <a16:creationId xmlns:a16="http://schemas.microsoft.com/office/drawing/2014/main" id="{FE5B6946-F372-4A2D-BBBF-733B806AA011}"/>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F309711-69D8-4863-80B1-02F15DBD0E74}"/>
              </a:ext>
            </a:extLst>
          </p:cNvPr>
          <p:cNvSpPr>
            <a:spLocks noGrp="1"/>
          </p:cNvSpPr>
          <p:nvPr>
            <p:ph type="sldNum" sz="quarter" idx="12"/>
          </p:nvPr>
        </p:nvSpPr>
        <p:spPr/>
        <p:txBody>
          <a:bodyPr/>
          <a:lstStyle/>
          <a:p>
            <a:fld id="{D9603DC4-5DD3-443F-B0DA-F18739CACA56}" type="slidenum">
              <a:rPr lang="nl-NL" smtClean="0"/>
              <a:t>‹nr.›</a:t>
            </a:fld>
            <a:endParaRPr lang="nl-NL"/>
          </a:p>
        </p:txBody>
      </p:sp>
    </p:spTree>
    <p:extLst>
      <p:ext uri="{BB962C8B-B14F-4D97-AF65-F5344CB8AC3E}">
        <p14:creationId xmlns:p14="http://schemas.microsoft.com/office/powerpoint/2010/main" val="1092303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E58432-82F1-4C90-A671-5ADCA360561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F58BDD8B-42B3-4EAD-81FB-14C878630F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CFA4186-E5EF-4573-9513-01D28AD42A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87F505B-62EA-4A0C-BBEC-4504B616FD65}"/>
              </a:ext>
            </a:extLst>
          </p:cNvPr>
          <p:cNvSpPr>
            <a:spLocks noGrp="1"/>
          </p:cNvSpPr>
          <p:nvPr>
            <p:ph type="dt" sz="half" idx="10"/>
          </p:nvPr>
        </p:nvSpPr>
        <p:spPr/>
        <p:txBody>
          <a:bodyPr/>
          <a:lstStyle/>
          <a:p>
            <a:fld id="{4CF125D5-9BB2-47A3-86EC-12AFAB5382B7}" type="datetimeFigureOut">
              <a:rPr lang="nl-NL" smtClean="0"/>
              <a:t>27-3-2022</a:t>
            </a:fld>
            <a:endParaRPr lang="nl-NL"/>
          </a:p>
        </p:txBody>
      </p:sp>
      <p:sp>
        <p:nvSpPr>
          <p:cNvPr id="6" name="Tijdelijke aanduiding voor voettekst 5">
            <a:extLst>
              <a:ext uri="{FF2B5EF4-FFF2-40B4-BE49-F238E27FC236}">
                <a16:creationId xmlns:a16="http://schemas.microsoft.com/office/drawing/2014/main" id="{1B7BE715-6B7B-4A4C-9F6D-AB591B0EA8A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BD7CEF1-D53B-4879-AFF7-A7D7BB637182}"/>
              </a:ext>
            </a:extLst>
          </p:cNvPr>
          <p:cNvSpPr>
            <a:spLocks noGrp="1"/>
          </p:cNvSpPr>
          <p:nvPr>
            <p:ph type="sldNum" sz="quarter" idx="12"/>
          </p:nvPr>
        </p:nvSpPr>
        <p:spPr/>
        <p:txBody>
          <a:bodyPr/>
          <a:lstStyle/>
          <a:p>
            <a:fld id="{D9603DC4-5DD3-443F-B0DA-F18739CACA56}" type="slidenum">
              <a:rPr lang="nl-NL" smtClean="0"/>
              <a:t>‹nr.›</a:t>
            </a:fld>
            <a:endParaRPr lang="nl-NL"/>
          </a:p>
        </p:txBody>
      </p:sp>
    </p:spTree>
    <p:extLst>
      <p:ext uri="{BB962C8B-B14F-4D97-AF65-F5344CB8AC3E}">
        <p14:creationId xmlns:p14="http://schemas.microsoft.com/office/powerpoint/2010/main" val="70871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8BF1ED-B9B4-474E-B22C-2636E11C84E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0592EFD-F288-485A-87E5-647F3077CD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D9CF5F3-CF88-41FD-B16B-C1CD62DFDF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49153C1-A700-434B-B8AB-3F960F0ABC9F}"/>
              </a:ext>
            </a:extLst>
          </p:cNvPr>
          <p:cNvSpPr>
            <a:spLocks noGrp="1"/>
          </p:cNvSpPr>
          <p:nvPr>
            <p:ph type="dt" sz="half" idx="10"/>
          </p:nvPr>
        </p:nvSpPr>
        <p:spPr/>
        <p:txBody>
          <a:bodyPr/>
          <a:lstStyle/>
          <a:p>
            <a:fld id="{4CF125D5-9BB2-47A3-86EC-12AFAB5382B7}" type="datetimeFigureOut">
              <a:rPr lang="nl-NL" smtClean="0"/>
              <a:t>27-3-2022</a:t>
            </a:fld>
            <a:endParaRPr lang="nl-NL"/>
          </a:p>
        </p:txBody>
      </p:sp>
      <p:sp>
        <p:nvSpPr>
          <p:cNvPr id="6" name="Tijdelijke aanduiding voor voettekst 5">
            <a:extLst>
              <a:ext uri="{FF2B5EF4-FFF2-40B4-BE49-F238E27FC236}">
                <a16:creationId xmlns:a16="http://schemas.microsoft.com/office/drawing/2014/main" id="{A338090C-BD69-4DDD-97DD-C7D349BCC7E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9157FF4-1744-40DA-81D0-DF7903B70186}"/>
              </a:ext>
            </a:extLst>
          </p:cNvPr>
          <p:cNvSpPr>
            <a:spLocks noGrp="1"/>
          </p:cNvSpPr>
          <p:nvPr>
            <p:ph type="sldNum" sz="quarter" idx="12"/>
          </p:nvPr>
        </p:nvSpPr>
        <p:spPr/>
        <p:txBody>
          <a:bodyPr/>
          <a:lstStyle/>
          <a:p>
            <a:fld id="{D9603DC4-5DD3-443F-B0DA-F18739CACA56}" type="slidenum">
              <a:rPr lang="nl-NL" smtClean="0"/>
              <a:t>‹nr.›</a:t>
            </a:fld>
            <a:endParaRPr lang="nl-NL"/>
          </a:p>
        </p:txBody>
      </p:sp>
    </p:spTree>
    <p:extLst>
      <p:ext uri="{BB962C8B-B14F-4D97-AF65-F5344CB8AC3E}">
        <p14:creationId xmlns:p14="http://schemas.microsoft.com/office/powerpoint/2010/main" val="1384288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3.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20613D0-EA3F-452D-AD52-7686D780A6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CFAFE6D-2181-47BB-B8B1-23368547EC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3CDE589-3A1D-40BB-A72D-2E3C77DF08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F125D5-9BB2-47A3-86EC-12AFAB5382B7}" type="datetimeFigureOut">
              <a:rPr lang="nl-NL" smtClean="0"/>
              <a:t>27-3-2022</a:t>
            </a:fld>
            <a:endParaRPr lang="nl-NL"/>
          </a:p>
        </p:txBody>
      </p:sp>
      <p:sp>
        <p:nvSpPr>
          <p:cNvPr id="5" name="Tijdelijke aanduiding voor voettekst 4">
            <a:extLst>
              <a:ext uri="{FF2B5EF4-FFF2-40B4-BE49-F238E27FC236}">
                <a16:creationId xmlns:a16="http://schemas.microsoft.com/office/drawing/2014/main" id="{2101A629-155F-4725-BA9E-4EF8ACE7BC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0914E50E-BBB4-49F4-9DA5-BC1FBE5772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603DC4-5DD3-443F-B0DA-F18739CACA56}" type="slidenum">
              <a:rPr lang="nl-NL" smtClean="0"/>
              <a:t>‹nr.›</a:t>
            </a:fld>
            <a:endParaRPr lang="nl-NL"/>
          </a:p>
        </p:txBody>
      </p:sp>
    </p:spTree>
    <p:extLst>
      <p:ext uri="{BB962C8B-B14F-4D97-AF65-F5344CB8AC3E}">
        <p14:creationId xmlns:p14="http://schemas.microsoft.com/office/powerpoint/2010/main" val="2053529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765" r:id="rId5"/>
    <p:sldLayoutId id="2147483677" r:id="rId6"/>
    <p:sldLayoutId id="2147483678"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3/27/2022</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‹nr.›</a:t>
            </a:fld>
            <a:endParaRPr lang="en-US"/>
          </a:p>
        </p:txBody>
      </p:sp>
    </p:spTree>
    <p:extLst>
      <p:ext uri="{BB962C8B-B14F-4D97-AF65-F5344CB8AC3E}">
        <p14:creationId xmlns:p14="http://schemas.microsoft.com/office/powerpoint/2010/main" val="1605867380"/>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2FEEF72-4FDB-4680-8AF7-CD426AC1DE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34688EF-A796-43F3-AE89-D7C3514D67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FD7928B-919A-41E8-BE06-6162C9CD3C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7B5CF4-FED3-4F06-A1DA-77B6877D7045}" type="datetimeFigureOut">
              <a:rPr lang="nl-NL" smtClean="0"/>
              <a:t>27-3-2022</a:t>
            </a:fld>
            <a:endParaRPr lang="nl-NL"/>
          </a:p>
        </p:txBody>
      </p:sp>
      <p:sp>
        <p:nvSpPr>
          <p:cNvPr id="5" name="Tijdelijke aanduiding voor voettekst 4">
            <a:extLst>
              <a:ext uri="{FF2B5EF4-FFF2-40B4-BE49-F238E27FC236}">
                <a16:creationId xmlns:a16="http://schemas.microsoft.com/office/drawing/2014/main" id="{6BA3AD83-ABFD-4832-BF91-5C60845739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4D95151B-E466-4C24-B4D1-E93057F458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D197DD-E037-49A3-8994-81BE13178844}" type="slidenum">
              <a:rPr lang="nl-NL" smtClean="0"/>
              <a:t>‹nr.›</a:t>
            </a:fld>
            <a:endParaRPr lang="nl-NL"/>
          </a:p>
        </p:txBody>
      </p:sp>
    </p:spTree>
    <p:extLst>
      <p:ext uri="{BB962C8B-B14F-4D97-AF65-F5344CB8AC3E}">
        <p14:creationId xmlns:p14="http://schemas.microsoft.com/office/powerpoint/2010/main" val="2521696131"/>
      </p:ext>
    </p:extLst>
  </p:cSld>
  <p:clrMap bg1="lt1" tx1="dk1" bg2="lt2" tx2="dk2" accent1="accent1" accent2="accent2" accent3="accent3" accent4="accent4" accent5="accent5" accent6="accent6" hlink="hlink" folHlink="folHlink"/>
  <p:sldLayoutIdLst>
    <p:sldLayoutId id="2147483653" r:id="rId1"/>
    <p:sldLayoutId id="2147483655" r:id="rId2"/>
    <p:sldLayoutId id="2147483654" r:id="rId3"/>
    <p:sldLayoutId id="2147483766" r:id="rId4"/>
    <p:sldLayoutId id="214748376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3/27/2022</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‹nr.›</a:t>
            </a:fld>
            <a:endParaRPr lang="en-US"/>
          </a:p>
        </p:txBody>
      </p:sp>
    </p:spTree>
    <p:extLst>
      <p:ext uri="{BB962C8B-B14F-4D97-AF65-F5344CB8AC3E}">
        <p14:creationId xmlns:p14="http://schemas.microsoft.com/office/powerpoint/2010/main" val="4013838959"/>
      </p:ext>
    </p:extLst>
  </p:cSld>
  <p:clrMap bg1="lt1" tx1="dk1" bg2="lt2" tx2="dk2" accent1="accent1" accent2="accent2" accent3="accent3" accent4="accent4" accent5="accent5" accent6="accent6" hlink="hlink" folHlink="folHlink"/>
  <p:sldLayoutIdLst>
    <p:sldLayoutId id="2147483733" r:id="rId1"/>
    <p:sldLayoutId id="2147483734" r:id="rId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6F6DB38-38AD-4780-B3A3-B98E509368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C226DDD-C18F-4985-BA83-9977C47A0B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1D6BED6-7D8C-487A-9983-002EA2CE16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5F0BCE-8E7D-4B8E-AE4F-F7E0DF45E6A3}" type="datetimeFigureOut">
              <a:rPr lang="nl-NL" smtClean="0"/>
              <a:t>27-3-2022</a:t>
            </a:fld>
            <a:endParaRPr lang="nl-NL"/>
          </a:p>
        </p:txBody>
      </p:sp>
      <p:sp>
        <p:nvSpPr>
          <p:cNvPr id="5" name="Tijdelijke aanduiding voor voettekst 4">
            <a:extLst>
              <a:ext uri="{FF2B5EF4-FFF2-40B4-BE49-F238E27FC236}">
                <a16:creationId xmlns:a16="http://schemas.microsoft.com/office/drawing/2014/main" id="{4FADE493-7398-4C50-BA24-5228D2327F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37F125FC-529E-4374-AF3A-B4AF6C2C80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A5D9AF-23BC-4B0C-BE77-58E9D9FB1D87}" type="slidenum">
              <a:rPr lang="nl-NL" smtClean="0"/>
              <a:t>‹nr.›</a:t>
            </a:fld>
            <a:endParaRPr lang="nl-NL"/>
          </a:p>
        </p:txBody>
      </p:sp>
    </p:spTree>
    <p:extLst>
      <p:ext uri="{BB962C8B-B14F-4D97-AF65-F5344CB8AC3E}">
        <p14:creationId xmlns:p14="http://schemas.microsoft.com/office/powerpoint/2010/main" val="3516333582"/>
      </p:ext>
    </p:extLst>
  </p:cSld>
  <p:clrMap bg1="lt1" tx1="dk1" bg2="lt2" tx2="dk2" accent1="accent1" accent2="accent2" accent3="accent3" accent4="accent4" accent5="accent5" accent6="accent6" hlink="hlink" folHlink="folHlink"/>
  <p:sldLayoutIdLst>
    <p:sldLayoutId id="21474837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283E2D3-0EFD-4A5A-B1A9-7D447377BF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73D1B4A3-CF29-473B-BA52-D9539B11C9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7D89315-69A4-47EA-B644-A81F210B2F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3A30F5-91BE-4A6C-ADA7-987616A182A8}" type="datetimeFigureOut">
              <a:rPr lang="nl-NL" smtClean="0"/>
              <a:t>27-3-2022</a:t>
            </a:fld>
            <a:endParaRPr lang="nl-NL"/>
          </a:p>
        </p:txBody>
      </p:sp>
      <p:sp>
        <p:nvSpPr>
          <p:cNvPr id="5" name="Tijdelijke aanduiding voor voettekst 4">
            <a:extLst>
              <a:ext uri="{FF2B5EF4-FFF2-40B4-BE49-F238E27FC236}">
                <a16:creationId xmlns:a16="http://schemas.microsoft.com/office/drawing/2014/main" id="{3D12C3B5-14F3-4FE8-93D7-B1B4E00107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87A36B2-8CA0-45AD-9585-B220AD7FD4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BB4AD-D000-4F52-9883-D4BCEB1EEF20}" type="slidenum">
              <a:rPr lang="nl-NL" smtClean="0"/>
              <a:t>‹nr.›</a:t>
            </a:fld>
            <a:endParaRPr lang="nl-NL"/>
          </a:p>
        </p:txBody>
      </p:sp>
    </p:spTree>
    <p:extLst>
      <p:ext uri="{BB962C8B-B14F-4D97-AF65-F5344CB8AC3E}">
        <p14:creationId xmlns:p14="http://schemas.microsoft.com/office/powerpoint/2010/main" val="2856138535"/>
      </p:ext>
    </p:extLst>
  </p:cSld>
  <p:clrMap bg1="lt1" tx1="dk1" bg2="lt2" tx2="dk2" accent1="accent1" accent2="accent2" accent3="accent3" accent4="accent4" accent5="accent5" accent6="accent6" hlink="hlink" folHlink="folHlink"/>
  <p:sldLayoutIdLst>
    <p:sldLayoutId id="214748376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4.xml"/><Relationship Id="rId1" Type="http://schemas.openxmlformats.org/officeDocument/2006/relationships/video" Target="https://www.youtube.com/embed/PqJAVnLoKX8?feature=oembed"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hyperlink" Target="https://www.motivaction.nl/mentality/de-acht-mentality-milieus" TargetMode="Externa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www.motivaction.nl/mentality/de-acht-mentality-milieus" TargetMode="External"/><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stadszaken.nl/ruimte/participatie/2045/zo-integreer-je-leefstijlen-in-je-participatie-aanpak"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2CBC10-C5EA-464B-BA9C-B2BB1BCD0A72}"/>
              </a:ext>
            </a:extLst>
          </p:cNvPr>
          <p:cNvSpPr>
            <a:spLocks noGrp="1"/>
          </p:cNvSpPr>
          <p:nvPr>
            <p:ph type="ctrTitle"/>
          </p:nvPr>
        </p:nvSpPr>
        <p:spPr/>
        <p:txBody>
          <a:bodyPr/>
          <a:lstStyle/>
          <a:p>
            <a:r>
              <a:rPr lang="nl-NL" dirty="0"/>
              <a:t>Goedemorgen! </a:t>
            </a:r>
            <a:br>
              <a:rPr lang="nl-NL" dirty="0"/>
            </a:br>
            <a:r>
              <a:rPr lang="nl-NL" dirty="0"/>
              <a:t>Stad en wijk les</a:t>
            </a:r>
          </a:p>
        </p:txBody>
      </p:sp>
      <p:sp>
        <p:nvSpPr>
          <p:cNvPr id="3" name="Ondertitel 2">
            <a:extLst>
              <a:ext uri="{FF2B5EF4-FFF2-40B4-BE49-F238E27FC236}">
                <a16:creationId xmlns:a16="http://schemas.microsoft.com/office/drawing/2014/main" id="{7AEB1B64-AC74-4BB9-A55F-A5FE0F43EA46}"/>
              </a:ext>
            </a:extLst>
          </p:cNvPr>
          <p:cNvSpPr>
            <a:spLocks noGrp="1"/>
          </p:cNvSpPr>
          <p:nvPr>
            <p:ph type="subTitle" idx="1"/>
          </p:nvPr>
        </p:nvSpPr>
        <p:spPr/>
        <p:txBody>
          <a:bodyPr/>
          <a:lstStyle/>
          <a:p>
            <a:r>
              <a:rPr lang="nl-NL" dirty="0"/>
              <a:t>Lj2 p3 les van 28-3</a:t>
            </a:r>
          </a:p>
        </p:txBody>
      </p:sp>
    </p:spTree>
    <p:extLst>
      <p:ext uri="{BB962C8B-B14F-4D97-AF65-F5344CB8AC3E}">
        <p14:creationId xmlns:p14="http://schemas.microsoft.com/office/powerpoint/2010/main" val="704463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6EB56B3-1E56-4B2E-918B-0791E42DAA07}"/>
              </a:ext>
            </a:extLst>
          </p:cNvPr>
          <p:cNvPicPr>
            <a:picLocks noChangeAspect="1"/>
          </p:cNvPicPr>
          <p:nvPr/>
        </p:nvPicPr>
        <p:blipFill>
          <a:blip r:embed="rId2"/>
          <a:stretch>
            <a:fillRect/>
          </a:stretch>
        </p:blipFill>
        <p:spPr>
          <a:xfrm>
            <a:off x="1600835" y="898388"/>
            <a:ext cx="8990329" cy="5061223"/>
          </a:xfrm>
          <a:prstGeom prst="rect">
            <a:avLst/>
          </a:prstGeom>
        </p:spPr>
      </p:pic>
    </p:spTree>
    <p:extLst>
      <p:ext uri="{BB962C8B-B14F-4D97-AF65-F5344CB8AC3E}">
        <p14:creationId xmlns:p14="http://schemas.microsoft.com/office/powerpoint/2010/main" val="631114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Leefstijlen Palenstein">
            <a:hlinkClick r:id="" action="ppaction://media"/>
            <a:extLst>
              <a:ext uri="{FF2B5EF4-FFF2-40B4-BE49-F238E27FC236}">
                <a16:creationId xmlns:a16="http://schemas.microsoft.com/office/drawing/2014/main" id="{6C3E0C7D-799E-49AD-88D6-E8D55CAA82D5}"/>
              </a:ext>
            </a:extLst>
          </p:cNvPr>
          <p:cNvPicPr>
            <a:picLocks noRot="1" noChangeAspect="1"/>
          </p:cNvPicPr>
          <p:nvPr>
            <a:videoFile r:link="rId1"/>
          </p:nvPr>
        </p:nvPicPr>
        <p:blipFill>
          <a:blip r:embed="rId3"/>
          <a:stretch>
            <a:fillRect/>
          </a:stretch>
        </p:blipFill>
        <p:spPr>
          <a:xfrm>
            <a:off x="1549623" y="1133021"/>
            <a:ext cx="8668434" cy="4897665"/>
          </a:xfrm>
          <a:prstGeom prst="rect">
            <a:avLst/>
          </a:prstGeom>
        </p:spPr>
      </p:pic>
      <p:sp>
        <p:nvSpPr>
          <p:cNvPr id="3" name="Tekstvak 2">
            <a:extLst>
              <a:ext uri="{FF2B5EF4-FFF2-40B4-BE49-F238E27FC236}">
                <a16:creationId xmlns:a16="http://schemas.microsoft.com/office/drawing/2014/main" id="{08CDF035-35D2-47F8-870B-63EDC670ADCA}"/>
              </a:ext>
            </a:extLst>
          </p:cNvPr>
          <p:cNvSpPr txBox="1"/>
          <p:nvPr/>
        </p:nvSpPr>
        <p:spPr>
          <a:xfrm>
            <a:off x="1549623" y="578071"/>
            <a:ext cx="3402419" cy="369332"/>
          </a:xfrm>
          <a:prstGeom prst="rect">
            <a:avLst/>
          </a:prstGeom>
          <a:noFill/>
        </p:spPr>
        <p:txBody>
          <a:bodyPr wrap="square" rtlCol="0">
            <a:spAutoFit/>
          </a:bodyPr>
          <a:lstStyle/>
          <a:p>
            <a:r>
              <a:rPr lang="nl-NL" dirty="0"/>
              <a:t>Huurders indelen op leefstijlen: </a:t>
            </a:r>
          </a:p>
        </p:txBody>
      </p:sp>
    </p:spTree>
    <p:extLst>
      <p:ext uri="{BB962C8B-B14F-4D97-AF65-F5344CB8AC3E}">
        <p14:creationId xmlns:p14="http://schemas.microsoft.com/office/powerpoint/2010/main" val="293354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9EA82E-B240-4329-A928-7716E3CCB7B2}"/>
              </a:ext>
            </a:extLst>
          </p:cNvPr>
          <p:cNvSpPr>
            <a:spLocks noGrp="1"/>
          </p:cNvSpPr>
          <p:nvPr>
            <p:ph type="title"/>
          </p:nvPr>
        </p:nvSpPr>
        <p:spPr>
          <a:xfrm>
            <a:off x="838200" y="765175"/>
            <a:ext cx="10515600" cy="1325563"/>
          </a:xfrm>
          <a:solidFill>
            <a:schemeClr val="accent1">
              <a:lumMod val="20000"/>
              <a:lumOff val="80000"/>
            </a:schemeClr>
          </a:solidFill>
        </p:spPr>
        <p:txBody>
          <a:bodyPr>
            <a:normAutofit/>
          </a:bodyPr>
          <a:lstStyle/>
          <a:p>
            <a:r>
              <a:rPr lang="nl-NL" sz="3600" dirty="0"/>
              <a:t>BSR model voor participatie door leefstijlgroepen</a:t>
            </a:r>
            <a:endParaRPr lang="nl-NL" sz="4000" dirty="0"/>
          </a:p>
        </p:txBody>
      </p:sp>
      <p:sp>
        <p:nvSpPr>
          <p:cNvPr id="3" name="Rechthoek 2">
            <a:extLst>
              <a:ext uri="{FF2B5EF4-FFF2-40B4-BE49-F238E27FC236}">
                <a16:creationId xmlns:a16="http://schemas.microsoft.com/office/drawing/2014/main" id="{CC05A81D-E615-4C5D-8F1B-2423D47DC1DC}"/>
              </a:ext>
            </a:extLst>
          </p:cNvPr>
          <p:cNvSpPr/>
          <p:nvPr/>
        </p:nvSpPr>
        <p:spPr>
          <a:xfrm>
            <a:off x="826363" y="2240270"/>
            <a:ext cx="10424160" cy="4093428"/>
          </a:xfrm>
          <a:prstGeom prst="rect">
            <a:avLst/>
          </a:prstGeom>
        </p:spPr>
        <p:txBody>
          <a:bodyPr wrap="square">
            <a:spAutoFit/>
          </a:bodyPr>
          <a:lstStyle/>
          <a:p>
            <a:r>
              <a:rPr lang="nl-NL" sz="2000" dirty="0">
                <a:solidFill>
                  <a:srgbClr val="212529"/>
                </a:solidFill>
                <a:latin typeface="+mj-lt"/>
              </a:rPr>
              <a:t>Het BSR-model gebruikt psychografische waarden om mensen in te delen in verschillende leefstijlen. Deze leefstijlen worden gecreëerd vanuit twee assen: de sociologische as en de psychologische as. De sociologische as loopt tussen ‘ego’ en ‘groep’, de psychologische as loopt van ‘extravert’ naar ‘introvert’.</a:t>
            </a:r>
          </a:p>
          <a:p>
            <a:endParaRPr lang="nl-NL" sz="2000" b="1" dirty="0">
              <a:latin typeface="+mj-lt"/>
            </a:endParaRPr>
          </a:p>
          <a:p>
            <a:r>
              <a:rPr lang="nl-NL" sz="2000" b="1" dirty="0">
                <a:latin typeface="+mj-lt"/>
              </a:rPr>
              <a:t>Vier segmenten</a:t>
            </a:r>
          </a:p>
          <a:p>
            <a:r>
              <a:rPr lang="nl-NL" sz="2000" dirty="0">
                <a:latin typeface="+mj-lt"/>
              </a:rPr>
              <a:t>Door deze assen te laten kruisen, ontstaan vier segmenten. Deze segmenten zijn aan vier woorden en kleuren gekoppeld. Van linksboven naar linksonder, met de klok mee zijn het:</a:t>
            </a:r>
          </a:p>
          <a:p>
            <a:endParaRPr lang="nl-NL" sz="2000" dirty="0">
              <a:latin typeface="+mj-lt"/>
            </a:endParaRPr>
          </a:p>
          <a:p>
            <a:r>
              <a:rPr lang="nl-NL" sz="2000" dirty="0">
                <a:latin typeface="+mj-lt"/>
              </a:rPr>
              <a:t>De rode leefstijl (vrijheid)</a:t>
            </a:r>
          </a:p>
          <a:p>
            <a:r>
              <a:rPr lang="nl-NL" sz="2000" dirty="0">
                <a:latin typeface="+mj-lt"/>
              </a:rPr>
              <a:t>De gele leefstijl (harmonie)</a:t>
            </a:r>
          </a:p>
          <a:p>
            <a:r>
              <a:rPr lang="nl-NL" sz="2000" dirty="0">
                <a:latin typeface="+mj-lt"/>
              </a:rPr>
              <a:t>De groene leefstijl (zekerheid)</a:t>
            </a:r>
          </a:p>
          <a:p>
            <a:r>
              <a:rPr lang="nl-NL" sz="2000" dirty="0">
                <a:latin typeface="+mj-lt"/>
              </a:rPr>
              <a:t>De blauwe leefstijl (controle)</a:t>
            </a:r>
          </a:p>
        </p:txBody>
      </p:sp>
      <p:sp>
        <p:nvSpPr>
          <p:cNvPr id="4" name="Rechthoek 3">
            <a:extLst>
              <a:ext uri="{FF2B5EF4-FFF2-40B4-BE49-F238E27FC236}">
                <a16:creationId xmlns:a16="http://schemas.microsoft.com/office/drawing/2014/main" id="{540E20FD-26AA-4C12-98B4-5F2D9C3C444D}"/>
              </a:ext>
            </a:extLst>
          </p:cNvPr>
          <p:cNvSpPr/>
          <p:nvPr/>
        </p:nvSpPr>
        <p:spPr>
          <a:xfrm>
            <a:off x="6657428" y="6092825"/>
            <a:ext cx="4708209" cy="369332"/>
          </a:xfrm>
          <a:prstGeom prst="rect">
            <a:avLst/>
          </a:prstGeom>
          <a:solidFill>
            <a:schemeClr val="accent1">
              <a:lumMod val="20000"/>
              <a:lumOff val="80000"/>
            </a:schemeClr>
          </a:solidFill>
        </p:spPr>
        <p:txBody>
          <a:bodyPr wrap="square">
            <a:spAutoFit/>
          </a:bodyPr>
          <a:lstStyle/>
          <a:p>
            <a:r>
              <a:rPr lang="nl-NL"/>
              <a:t>https://leefstijlvinder.nl/het-bsr-model/</a:t>
            </a:r>
            <a:endParaRPr lang="nl-NL" dirty="0"/>
          </a:p>
        </p:txBody>
      </p:sp>
    </p:spTree>
    <p:extLst>
      <p:ext uri="{BB962C8B-B14F-4D97-AF65-F5344CB8AC3E}">
        <p14:creationId xmlns:p14="http://schemas.microsoft.com/office/powerpoint/2010/main" val="1997214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96A7C7E6-493C-4212-B63C-7FD3CC351545}"/>
              </a:ext>
            </a:extLst>
          </p:cNvPr>
          <p:cNvSpPr txBox="1"/>
          <p:nvPr/>
        </p:nvSpPr>
        <p:spPr>
          <a:xfrm>
            <a:off x="947942" y="1148754"/>
            <a:ext cx="8729457" cy="2862322"/>
          </a:xfrm>
          <a:prstGeom prst="rect">
            <a:avLst/>
          </a:prstGeom>
          <a:noFill/>
        </p:spPr>
        <p:txBody>
          <a:bodyPr wrap="square">
            <a:spAutoFit/>
          </a:bodyPr>
          <a:lstStyle/>
          <a:p>
            <a:r>
              <a:rPr lang="nl-NL" sz="2000" b="0" i="0" dirty="0">
                <a:solidFill>
                  <a:srgbClr val="333333"/>
                </a:solidFill>
                <a:effectLst/>
              </a:rPr>
              <a:t>Extra info bij het BSR model</a:t>
            </a:r>
          </a:p>
          <a:p>
            <a:endParaRPr lang="nl-NL" sz="2000" dirty="0">
              <a:solidFill>
                <a:srgbClr val="333333"/>
              </a:solidFill>
            </a:endParaRPr>
          </a:p>
          <a:p>
            <a:r>
              <a:rPr lang="nl-NL" sz="2000" b="0" i="0" dirty="0">
                <a:solidFill>
                  <a:srgbClr val="333333"/>
                </a:solidFill>
                <a:effectLst/>
              </a:rPr>
              <a:t>De sociologische dimensie (horizontale as) geeft aan in welke mate men op zichzelf (individu of ego) of op zijn omgeving (groep) is gericht. Mensen aan de ‘ego’-kant zijn individualistischer en stellen hun eigen doelen en ambities centraal. Mensen aan de ‘groep’-kant passen zich sneller aan hun sociale omgeving aan en stellen de doelen die de groep wil bereiken centraal. Met de psychologische dimensie (de verticale as) wordt onderscheid gemaakt tussen een extraverte of open houding en een introverte of gesloten houding naar de mensen in de omgeving.</a:t>
            </a:r>
            <a:endParaRPr lang="nl-NL" sz="2000" dirty="0"/>
          </a:p>
        </p:txBody>
      </p:sp>
    </p:spTree>
    <p:extLst>
      <p:ext uri="{BB962C8B-B14F-4D97-AF65-F5344CB8AC3E}">
        <p14:creationId xmlns:p14="http://schemas.microsoft.com/office/powerpoint/2010/main" val="1563558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sr assen weergave">
            <a:extLst>
              <a:ext uri="{FF2B5EF4-FFF2-40B4-BE49-F238E27FC236}">
                <a16:creationId xmlns:a16="http://schemas.microsoft.com/office/drawing/2014/main" id="{7A31E0C7-B77E-46A4-AEC2-536A163281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4550" y="0"/>
            <a:ext cx="79629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204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10E24B-DCF7-453E-A102-3E0020467DF1}"/>
              </a:ext>
            </a:extLst>
          </p:cNvPr>
          <p:cNvSpPr>
            <a:spLocks noGrp="1"/>
          </p:cNvSpPr>
          <p:nvPr>
            <p:ph type="title"/>
          </p:nvPr>
        </p:nvSpPr>
        <p:spPr/>
        <p:txBody>
          <a:bodyPr/>
          <a:lstStyle/>
          <a:p>
            <a:r>
              <a:rPr lang="nl-NL" dirty="0"/>
              <a:t>Over het medium </a:t>
            </a:r>
          </a:p>
        </p:txBody>
      </p:sp>
      <p:sp>
        <p:nvSpPr>
          <p:cNvPr id="3" name="Tekstvak 2">
            <a:extLst>
              <a:ext uri="{FF2B5EF4-FFF2-40B4-BE49-F238E27FC236}">
                <a16:creationId xmlns:a16="http://schemas.microsoft.com/office/drawing/2014/main" id="{1FFB035C-673F-4241-9077-1813E9898ADD}"/>
              </a:ext>
            </a:extLst>
          </p:cNvPr>
          <p:cNvSpPr txBox="1"/>
          <p:nvPr/>
        </p:nvSpPr>
        <p:spPr>
          <a:xfrm>
            <a:off x="945222" y="1983674"/>
            <a:ext cx="4222679" cy="523220"/>
          </a:xfrm>
          <a:prstGeom prst="rect">
            <a:avLst/>
          </a:prstGeom>
          <a:noFill/>
        </p:spPr>
        <p:txBody>
          <a:bodyPr wrap="square" rtlCol="0">
            <a:spAutoFit/>
          </a:bodyPr>
          <a:lstStyle/>
          <a:p>
            <a:r>
              <a:rPr lang="nl-NL" sz="2800" dirty="0"/>
              <a:t>Is een kanaal, het middel </a:t>
            </a:r>
          </a:p>
        </p:txBody>
      </p:sp>
      <p:pic>
        <p:nvPicPr>
          <p:cNvPr id="4" name="Afbeelding 3">
            <a:extLst>
              <a:ext uri="{FF2B5EF4-FFF2-40B4-BE49-F238E27FC236}">
                <a16:creationId xmlns:a16="http://schemas.microsoft.com/office/drawing/2014/main" id="{D0C6F966-B160-4F90-BD63-6A9D09D20999}"/>
              </a:ext>
            </a:extLst>
          </p:cNvPr>
          <p:cNvPicPr>
            <a:picLocks noChangeAspect="1"/>
          </p:cNvPicPr>
          <p:nvPr/>
        </p:nvPicPr>
        <p:blipFill>
          <a:blip r:embed="rId2"/>
          <a:stretch>
            <a:fillRect/>
          </a:stretch>
        </p:blipFill>
        <p:spPr>
          <a:xfrm>
            <a:off x="5689763" y="1721510"/>
            <a:ext cx="5456393" cy="1914310"/>
          </a:xfrm>
          <a:prstGeom prst="rect">
            <a:avLst/>
          </a:prstGeom>
        </p:spPr>
      </p:pic>
    </p:spTree>
    <p:extLst>
      <p:ext uri="{BB962C8B-B14F-4D97-AF65-F5344CB8AC3E}">
        <p14:creationId xmlns:p14="http://schemas.microsoft.com/office/powerpoint/2010/main" val="63700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B6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el 6">
            <a:extLst>
              <a:ext uri="{FF2B5EF4-FFF2-40B4-BE49-F238E27FC236}">
                <a16:creationId xmlns:a16="http://schemas.microsoft.com/office/drawing/2014/main" id="{A9CE31EE-FDD1-4BA1-B3CE-E35BD5238485}"/>
              </a:ext>
            </a:extLst>
          </p:cNvPr>
          <p:cNvSpPr>
            <a:spLocks noGrp="1"/>
          </p:cNvSpPr>
          <p:nvPr>
            <p:ph type="title"/>
          </p:nvPr>
        </p:nvSpPr>
        <p:spPr>
          <a:xfrm>
            <a:off x="9093496" y="618681"/>
            <a:ext cx="2613872" cy="4794567"/>
          </a:xfrm>
          <a:prstGeom prst="rect">
            <a:avLst/>
          </a:prstGeom>
        </p:spPr>
        <p:txBody>
          <a:bodyPr vert="horz" lIns="91440" tIns="45720" rIns="91440" bIns="45720" rtlCol="0" anchor="ctr">
            <a:normAutofit/>
          </a:bodyPr>
          <a:lstStyle/>
          <a:p>
            <a:pPr>
              <a:spcAft>
                <a:spcPts val="0"/>
              </a:spcAft>
            </a:pPr>
            <a:r>
              <a:rPr lang="en-US" sz="3300" spc="-50">
                <a:solidFill>
                  <a:srgbClr val="FFFFFF"/>
                </a:solidFill>
              </a:rPr>
              <a:t>Middelen voor communicatie </a:t>
            </a:r>
          </a:p>
        </p:txBody>
      </p:sp>
      <p:sp>
        <p:nvSpPr>
          <p:cNvPr id="25"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Tijdelijke aanduiding voor inhoud 8">
            <a:extLst>
              <a:ext uri="{FF2B5EF4-FFF2-40B4-BE49-F238E27FC236}">
                <a16:creationId xmlns:a16="http://schemas.microsoft.com/office/drawing/2014/main" id="{170160C4-A044-4386-951A-CA1F5D6C7B18}"/>
              </a:ext>
            </a:extLst>
          </p:cNvPr>
          <p:cNvPicPr>
            <a:picLocks noGrp="1" noChangeAspect="1"/>
          </p:cNvPicPr>
          <p:nvPr>
            <p:ph sz="quarter" idx="4"/>
          </p:nvPr>
        </p:nvPicPr>
        <p:blipFill rotWithShape="1">
          <a:blip r:embed="rId2"/>
          <a:srcRect r="16200" b="-2"/>
          <a:stretch/>
        </p:blipFill>
        <p:spPr>
          <a:xfrm>
            <a:off x="976251" y="942538"/>
            <a:ext cx="7163222" cy="4808332"/>
          </a:xfrm>
          <a:prstGeom prst="rect">
            <a:avLst/>
          </a:prstGeom>
          <a:effectLst/>
        </p:spPr>
      </p:pic>
    </p:spTree>
    <p:extLst>
      <p:ext uri="{BB962C8B-B14F-4D97-AF65-F5344CB8AC3E}">
        <p14:creationId xmlns:p14="http://schemas.microsoft.com/office/powerpoint/2010/main" val="3743854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2" name="Tijdelijke aanduiding voor inhoud 7" descr="Image result for communicatieplan">
            <a:extLst>
              <a:ext uri="{FF2B5EF4-FFF2-40B4-BE49-F238E27FC236}">
                <a16:creationId xmlns:a16="http://schemas.microsoft.com/office/drawing/2014/main" id="{DCB7A82B-52ED-43D8-B136-E39B49E5FAFA}"/>
              </a:ext>
            </a:extLst>
          </p:cNvPr>
          <p:cNvPicPr>
            <a:picLocks/>
          </p:cNvPicPr>
          <p:nvPr/>
        </p:nvPicPr>
        <p:blipFill rotWithShape="1">
          <a:blip r:embed="rId3">
            <a:extLst>
              <a:ext uri="{28A0092B-C50C-407E-A947-70E740481C1C}">
                <a14:useLocalDpi xmlns:a14="http://schemas.microsoft.com/office/drawing/2010/main" val="0"/>
              </a:ext>
            </a:extLst>
          </a:blip>
          <a:srcRect t="17547" r="-1" b="10703"/>
          <a:stretch/>
        </p:blipFill>
        <p:spPr bwMode="auto">
          <a:xfrm>
            <a:off x="321733" y="321733"/>
            <a:ext cx="11548534" cy="6214534"/>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21507968"/>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48" name="Rectangle 134">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a:extLst>
              <a:ext uri="{FF2B5EF4-FFF2-40B4-BE49-F238E27FC236}">
                <a16:creationId xmlns:a16="http://schemas.microsoft.com/office/drawing/2014/main" id="{E725EF25-ED51-4EF7-8010-EF9FAD2A6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793" r="3" b="951"/>
          <a:stretch/>
        </p:blipFill>
        <p:spPr bwMode="auto">
          <a:xfrm>
            <a:off x="621675" y="623275"/>
            <a:ext cx="4032621" cy="5607882"/>
          </a:xfrm>
          <a:prstGeom prst="rect">
            <a:avLst/>
          </a:prstGeom>
          <a:noFill/>
          <a:extLst>
            <a:ext uri="{909E8E84-426E-40DD-AFC4-6F175D3DCCD1}">
              <a14:hiddenFill xmlns:a14="http://schemas.microsoft.com/office/drawing/2010/main">
                <a:solidFill>
                  <a:srgbClr val="FFFFFF"/>
                </a:solidFill>
              </a14:hiddenFill>
            </a:ext>
          </a:extLst>
        </p:spPr>
      </p:pic>
      <p:sp>
        <p:nvSpPr>
          <p:cNvPr id="137" name="Right Triangle 136">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ectangle 138">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4989" y="623275"/>
            <a:ext cx="658183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kstvak 1">
            <a:extLst>
              <a:ext uri="{FF2B5EF4-FFF2-40B4-BE49-F238E27FC236}">
                <a16:creationId xmlns:a16="http://schemas.microsoft.com/office/drawing/2014/main" id="{39910647-BFCD-40C0-96B6-36F32CE95687}"/>
              </a:ext>
            </a:extLst>
          </p:cNvPr>
          <p:cNvSpPr txBox="1"/>
          <p:nvPr/>
        </p:nvSpPr>
        <p:spPr>
          <a:xfrm>
            <a:off x="5450209" y="1056640"/>
            <a:ext cx="5799947" cy="349439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dirty="0" err="1">
                <a:latin typeface="+mj-lt"/>
                <a:ea typeface="+mj-ea"/>
                <a:cs typeface="+mj-cs"/>
              </a:rPr>
              <a:t>Leefstijlgerichte</a:t>
            </a:r>
            <a:r>
              <a:rPr lang="en-US" sz="5400" dirty="0">
                <a:latin typeface="+mj-lt"/>
                <a:ea typeface="+mj-ea"/>
                <a:cs typeface="+mj-cs"/>
              </a:rPr>
              <a:t> </a:t>
            </a:r>
            <a:r>
              <a:rPr lang="en-US" sz="5400" dirty="0" err="1">
                <a:latin typeface="+mj-lt"/>
                <a:ea typeface="+mj-ea"/>
                <a:cs typeface="+mj-cs"/>
              </a:rPr>
              <a:t>participatieladder</a:t>
            </a:r>
            <a:endParaRPr lang="en-US" sz="5400" dirty="0">
              <a:latin typeface="+mj-lt"/>
              <a:ea typeface="+mj-ea"/>
              <a:cs typeface="+mj-cs"/>
            </a:endParaRPr>
          </a:p>
          <a:p>
            <a:pPr>
              <a:lnSpc>
                <a:spcPct val="90000"/>
              </a:lnSpc>
              <a:spcBef>
                <a:spcPct val="0"/>
              </a:spcBef>
              <a:spcAft>
                <a:spcPts val="600"/>
              </a:spcAft>
            </a:pPr>
            <a:endParaRPr lang="en-US" sz="6800" dirty="0">
              <a:latin typeface="+mj-lt"/>
              <a:ea typeface="+mj-ea"/>
              <a:cs typeface="+mj-cs"/>
            </a:endParaRPr>
          </a:p>
        </p:txBody>
      </p:sp>
    </p:spTree>
    <p:extLst>
      <p:ext uri="{BB962C8B-B14F-4D97-AF65-F5344CB8AC3E}">
        <p14:creationId xmlns:p14="http://schemas.microsoft.com/office/powerpoint/2010/main" val="2072558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72E6FAD-478E-4602-8566-333705BC0D7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68948" y="667878"/>
            <a:ext cx="4116785" cy="6009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440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0" name="Rectangle 79">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Rectangle 81">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4" name="Rectangle 83">
            <a:extLst>
              <a:ext uri="{FF2B5EF4-FFF2-40B4-BE49-F238E27FC236}">
                <a16:creationId xmlns:a16="http://schemas.microsoft.com/office/drawing/2014/main" id="{57F72BCA-EE24-40BE-9ECA-E10C9BA55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fbeeldingsresultaat voor programma">
            <a:extLst>
              <a:ext uri="{FF2B5EF4-FFF2-40B4-BE49-F238E27FC236}">
                <a16:creationId xmlns:a16="http://schemas.microsoft.com/office/drawing/2014/main" id="{EB2F1865-7DB5-44B4-A49A-49D4E7F34B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09" r="12" b="-1"/>
          <a:stretch/>
        </p:blipFill>
        <p:spPr bwMode="auto">
          <a:xfrm>
            <a:off x="416341" y="645289"/>
            <a:ext cx="5157216" cy="5285232"/>
          </a:xfrm>
          <a:prstGeom prst="rect">
            <a:avLst/>
          </a:prstGeom>
          <a:noFill/>
          <a:extLst>
            <a:ext uri="{909E8E84-426E-40DD-AFC4-6F175D3DCCD1}">
              <a14:hiddenFill xmlns:a14="http://schemas.microsoft.com/office/drawing/2010/main">
                <a:solidFill>
                  <a:srgbClr val="FFFFFF"/>
                </a:solidFill>
              </a14:hiddenFill>
            </a:ext>
          </a:extLst>
        </p:spPr>
      </p:pic>
      <p:sp>
        <p:nvSpPr>
          <p:cNvPr id="86" name="Rectangle 85">
            <a:extLst>
              <a:ext uri="{FF2B5EF4-FFF2-40B4-BE49-F238E27FC236}">
                <a16:creationId xmlns:a16="http://schemas.microsoft.com/office/drawing/2014/main" id="{6B3C4597-DD46-4BFC-B999-C52879B95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Rectangle 87">
            <a:extLst>
              <a:ext uri="{FF2B5EF4-FFF2-40B4-BE49-F238E27FC236}">
                <a16:creationId xmlns:a16="http://schemas.microsoft.com/office/drawing/2014/main" id="{632B59AC-0160-4F1D-934F-B7D8B6AE44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034272" y="3817404"/>
            <a:ext cx="54864" cy="45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kstvak 11">
            <a:extLst>
              <a:ext uri="{FF2B5EF4-FFF2-40B4-BE49-F238E27FC236}">
                <a16:creationId xmlns:a16="http://schemas.microsoft.com/office/drawing/2014/main" id="{E74117BE-3EC4-45B4-9C03-3B8F0899EA13}"/>
              </a:ext>
            </a:extLst>
          </p:cNvPr>
          <p:cNvSpPr txBox="1"/>
          <p:nvPr/>
        </p:nvSpPr>
        <p:spPr>
          <a:xfrm>
            <a:off x="5059680" y="887184"/>
            <a:ext cx="6942917" cy="3776472"/>
          </a:xfrm>
          <a:prstGeom prst="rect">
            <a:avLst/>
          </a:prstGeom>
        </p:spPr>
        <p:txBody>
          <a:bodyPr vert="horz" lIns="91440" tIns="45720" rIns="91440" bIns="45720" rtlCol="0">
            <a:normAutofit/>
          </a:bodyPr>
          <a:lstStyle/>
          <a:p>
            <a:pPr>
              <a:lnSpc>
                <a:spcPct val="110000"/>
              </a:lnSpc>
              <a:spcBef>
                <a:spcPct val="0"/>
              </a:spcBef>
              <a:spcAft>
                <a:spcPts val="600"/>
              </a:spcAft>
            </a:pPr>
            <a:endParaRPr lang="en-US" dirty="0"/>
          </a:p>
        </p:txBody>
      </p:sp>
      <p:sp>
        <p:nvSpPr>
          <p:cNvPr id="18" name="Tekstvak 17">
            <a:extLst>
              <a:ext uri="{FF2B5EF4-FFF2-40B4-BE49-F238E27FC236}">
                <a16:creationId xmlns:a16="http://schemas.microsoft.com/office/drawing/2014/main" id="{C1A7442B-8816-4696-938B-00C138D6C856}"/>
              </a:ext>
            </a:extLst>
          </p:cNvPr>
          <p:cNvSpPr txBox="1"/>
          <p:nvPr/>
        </p:nvSpPr>
        <p:spPr>
          <a:xfrm>
            <a:off x="5479100" y="1266105"/>
            <a:ext cx="6214066" cy="4247317"/>
          </a:xfrm>
          <a:prstGeom prst="rect">
            <a:avLst/>
          </a:prstGeom>
          <a:noFill/>
        </p:spPr>
        <p:txBody>
          <a:bodyPr wrap="square" lIns="91440" tIns="45720" rIns="91440" bIns="45720" anchor="t">
            <a:spAutoFit/>
          </a:bodyPr>
          <a:lstStyle/>
          <a:p>
            <a:pPr algn="l" rtl="0" fontAlgn="base"/>
            <a:endParaRPr lang="nl-NL" b="1" dirty="0"/>
          </a:p>
          <a:p>
            <a:pPr algn="l" rtl="0" fontAlgn="base"/>
            <a:endParaRPr lang="nl-NL" dirty="0"/>
          </a:p>
          <a:p>
            <a:pPr fontAlgn="base"/>
            <a:r>
              <a:rPr lang="nl-NL" b="1" dirty="0">
                <a:cs typeface="Calibri"/>
              </a:rPr>
              <a:t>Communicatie met bewoners</a:t>
            </a:r>
          </a:p>
          <a:p>
            <a:pPr fontAlgn="base"/>
            <a:r>
              <a:rPr lang="nl-NL" dirty="0">
                <a:cs typeface="Calibri"/>
              </a:rPr>
              <a:t>Leefstijlen en andere modellen</a:t>
            </a:r>
          </a:p>
          <a:p>
            <a:pPr fontAlgn="base"/>
            <a:endParaRPr lang="nl-NL" dirty="0">
              <a:cs typeface="Calibri"/>
            </a:endParaRPr>
          </a:p>
          <a:p>
            <a:pPr fontAlgn="base"/>
            <a:r>
              <a:rPr lang="nl-NL" b="1" dirty="0">
                <a:cs typeface="Calibri"/>
              </a:rPr>
              <a:t>Participatie is groepswerk </a:t>
            </a:r>
          </a:p>
          <a:p>
            <a:pPr fontAlgn="base"/>
            <a:r>
              <a:rPr lang="nl-NL" dirty="0">
                <a:cs typeface="Calibri"/>
              </a:rPr>
              <a:t>Aansluiting bij de doelgroep met bepaalde kenmerken, communiceren en activeren. </a:t>
            </a:r>
          </a:p>
          <a:p>
            <a:pPr fontAlgn="base"/>
            <a:endParaRPr lang="nl-NL" b="1" dirty="0">
              <a:cs typeface="Calibri"/>
            </a:endParaRPr>
          </a:p>
          <a:p>
            <a:pPr fontAlgn="base"/>
            <a:r>
              <a:rPr lang="nl-NL" b="1" dirty="0">
                <a:cs typeface="Calibri"/>
              </a:rPr>
              <a:t>Op pad</a:t>
            </a:r>
          </a:p>
          <a:p>
            <a:pPr fontAlgn="base"/>
            <a:br>
              <a:rPr lang="nl-NL" dirty="0">
                <a:cs typeface="Calibri"/>
              </a:rPr>
            </a:br>
            <a:endParaRPr lang="nl-NL" dirty="0">
              <a:cs typeface="Calibri"/>
            </a:endParaRPr>
          </a:p>
          <a:p>
            <a:pPr fontAlgn="base"/>
            <a:endParaRPr lang="nl-NL" dirty="0">
              <a:cs typeface="Calibri"/>
            </a:endParaRPr>
          </a:p>
          <a:p>
            <a:pPr fontAlgn="base"/>
            <a:endParaRPr lang="nl-NL" dirty="0">
              <a:cs typeface="Calibri"/>
            </a:endParaRPr>
          </a:p>
          <a:p>
            <a:pPr fontAlgn="base"/>
            <a:endParaRPr lang="nl-NL" dirty="0">
              <a:cs typeface="Calibri"/>
            </a:endParaRPr>
          </a:p>
        </p:txBody>
      </p:sp>
    </p:spTree>
    <p:extLst>
      <p:ext uri="{BB962C8B-B14F-4D97-AF65-F5344CB8AC3E}">
        <p14:creationId xmlns:p14="http://schemas.microsoft.com/office/powerpoint/2010/main" val="4267839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1A4D20-B644-464E-9C2E-77BA39ACBC73}"/>
              </a:ext>
            </a:extLst>
          </p:cNvPr>
          <p:cNvSpPr>
            <a:spLocks noGrp="1"/>
          </p:cNvSpPr>
          <p:nvPr>
            <p:ph type="title"/>
          </p:nvPr>
        </p:nvSpPr>
        <p:spPr>
          <a:xfrm>
            <a:off x="934948" y="392739"/>
            <a:ext cx="10515600" cy="1325563"/>
          </a:xfrm>
        </p:spPr>
        <p:txBody>
          <a:bodyPr/>
          <a:lstStyle/>
          <a:p>
            <a:r>
              <a:rPr lang="nl-NL" b="1" dirty="0"/>
              <a:t>Succes = </a:t>
            </a:r>
          </a:p>
        </p:txBody>
      </p:sp>
      <p:sp>
        <p:nvSpPr>
          <p:cNvPr id="3" name="Tekstvak 2">
            <a:extLst>
              <a:ext uri="{FF2B5EF4-FFF2-40B4-BE49-F238E27FC236}">
                <a16:creationId xmlns:a16="http://schemas.microsoft.com/office/drawing/2014/main" id="{49732D29-09B2-42DB-ACB4-ED5988645E9B}"/>
              </a:ext>
            </a:extLst>
          </p:cNvPr>
          <p:cNvSpPr txBox="1"/>
          <p:nvPr/>
        </p:nvSpPr>
        <p:spPr>
          <a:xfrm>
            <a:off x="934948" y="1806245"/>
            <a:ext cx="3524036" cy="584775"/>
          </a:xfrm>
          <a:prstGeom prst="rect">
            <a:avLst/>
          </a:prstGeom>
          <a:solidFill>
            <a:schemeClr val="accent1">
              <a:lumMod val="20000"/>
              <a:lumOff val="80000"/>
            </a:schemeClr>
          </a:solidFill>
        </p:spPr>
        <p:txBody>
          <a:bodyPr wrap="square" rtlCol="0">
            <a:spAutoFit/>
          </a:bodyPr>
          <a:lstStyle/>
          <a:p>
            <a:r>
              <a:rPr lang="nl-NL" sz="3200" dirty="0"/>
              <a:t>Juiste mix van: </a:t>
            </a:r>
          </a:p>
        </p:txBody>
      </p:sp>
      <p:pic>
        <p:nvPicPr>
          <p:cNvPr id="5" name="Afbeelding 4">
            <a:extLst>
              <a:ext uri="{FF2B5EF4-FFF2-40B4-BE49-F238E27FC236}">
                <a16:creationId xmlns:a16="http://schemas.microsoft.com/office/drawing/2014/main" id="{DC49F399-0A83-491E-8112-F75174739F05}"/>
              </a:ext>
            </a:extLst>
          </p:cNvPr>
          <p:cNvPicPr>
            <a:picLocks noChangeAspect="1"/>
          </p:cNvPicPr>
          <p:nvPr/>
        </p:nvPicPr>
        <p:blipFill>
          <a:blip r:embed="rId2"/>
          <a:stretch>
            <a:fillRect/>
          </a:stretch>
        </p:blipFill>
        <p:spPr>
          <a:xfrm>
            <a:off x="5897407" y="1727237"/>
            <a:ext cx="5456393" cy="1914310"/>
          </a:xfrm>
          <a:prstGeom prst="rect">
            <a:avLst/>
          </a:prstGeom>
        </p:spPr>
      </p:pic>
      <p:sp>
        <p:nvSpPr>
          <p:cNvPr id="6" name="Tekstvak 5">
            <a:extLst>
              <a:ext uri="{FF2B5EF4-FFF2-40B4-BE49-F238E27FC236}">
                <a16:creationId xmlns:a16="http://schemas.microsoft.com/office/drawing/2014/main" id="{03FC0B90-F9D5-4867-8DE4-FBBF7A5FB6C7}"/>
              </a:ext>
            </a:extLst>
          </p:cNvPr>
          <p:cNvSpPr txBox="1"/>
          <p:nvPr/>
        </p:nvSpPr>
        <p:spPr>
          <a:xfrm>
            <a:off x="3220967" y="2664204"/>
            <a:ext cx="1304819" cy="523220"/>
          </a:xfrm>
          <a:prstGeom prst="rect">
            <a:avLst/>
          </a:prstGeom>
          <a:solidFill>
            <a:schemeClr val="accent5">
              <a:lumMod val="20000"/>
              <a:lumOff val="80000"/>
            </a:schemeClr>
          </a:solidFill>
        </p:spPr>
        <p:txBody>
          <a:bodyPr wrap="square" rtlCol="0">
            <a:spAutoFit/>
          </a:bodyPr>
          <a:lstStyle/>
          <a:p>
            <a:r>
              <a:rPr lang="nl-NL" sz="2800" dirty="0"/>
              <a:t>Doel?!</a:t>
            </a:r>
          </a:p>
        </p:txBody>
      </p:sp>
      <p:sp>
        <p:nvSpPr>
          <p:cNvPr id="7" name="Pijl: omhoog 6">
            <a:extLst>
              <a:ext uri="{FF2B5EF4-FFF2-40B4-BE49-F238E27FC236}">
                <a16:creationId xmlns:a16="http://schemas.microsoft.com/office/drawing/2014/main" id="{B325EB46-E18C-4799-B5C6-5CF3A80E9598}"/>
              </a:ext>
            </a:extLst>
          </p:cNvPr>
          <p:cNvSpPr/>
          <p:nvPr/>
        </p:nvSpPr>
        <p:spPr>
          <a:xfrm>
            <a:off x="10378440" y="2595702"/>
            <a:ext cx="251460" cy="20916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C717D60E-92B1-46DC-80C8-0324E7864E7A}"/>
              </a:ext>
            </a:extLst>
          </p:cNvPr>
          <p:cNvSpPr txBox="1"/>
          <p:nvPr/>
        </p:nvSpPr>
        <p:spPr>
          <a:xfrm>
            <a:off x="9241155" y="4909526"/>
            <a:ext cx="2274570" cy="1200329"/>
          </a:xfrm>
          <a:prstGeom prst="rect">
            <a:avLst/>
          </a:prstGeom>
          <a:solidFill>
            <a:schemeClr val="accent1">
              <a:lumMod val="20000"/>
              <a:lumOff val="80000"/>
            </a:schemeClr>
          </a:solidFill>
        </p:spPr>
        <p:txBody>
          <a:bodyPr wrap="square" rtlCol="0">
            <a:spAutoFit/>
          </a:bodyPr>
          <a:lstStyle/>
          <a:p>
            <a:pPr algn="r"/>
            <a:r>
              <a:rPr lang="nl-NL" sz="2400" dirty="0"/>
              <a:t>Rekening houden met leefstijl of type </a:t>
            </a:r>
          </a:p>
        </p:txBody>
      </p:sp>
      <p:sp>
        <p:nvSpPr>
          <p:cNvPr id="9" name="Pijl: omhoog 8">
            <a:extLst>
              <a:ext uri="{FF2B5EF4-FFF2-40B4-BE49-F238E27FC236}">
                <a16:creationId xmlns:a16="http://schemas.microsoft.com/office/drawing/2014/main" id="{438A952C-4B10-4368-B071-CB4A9106143B}"/>
              </a:ext>
            </a:extLst>
          </p:cNvPr>
          <p:cNvSpPr/>
          <p:nvPr/>
        </p:nvSpPr>
        <p:spPr>
          <a:xfrm>
            <a:off x="8034818" y="3188218"/>
            <a:ext cx="251460" cy="1520190"/>
          </a:xfrm>
          <a:prstGeom prst="up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a:extLst>
              <a:ext uri="{FF2B5EF4-FFF2-40B4-BE49-F238E27FC236}">
                <a16:creationId xmlns:a16="http://schemas.microsoft.com/office/drawing/2014/main" id="{E8D02792-FDD9-4871-91D0-26FCB4E19D39}"/>
              </a:ext>
            </a:extLst>
          </p:cNvPr>
          <p:cNvSpPr txBox="1"/>
          <p:nvPr/>
        </p:nvSpPr>
        <p:spPr>
          <a:xfrm>
            <a:off x="4869180" y="4847970"/>
            <a:ext cx="3543300" cy="1569660"/>
          </a:xfrm>
          <a:prstGeom prst="rect">
            <a:avLst/>
          </a:prstGeom>
          <a:solidFill>
            <a:schemeClr val="accent4">
              <a:lumMod val="20000"/>
              <a:lumOff val="80000"/>
            </a:schemeClr>
          </a:solidFill>
        </p:spPr>
        <p:txBody>
          <a:bodyPr wrap="square" rtlCol="0">
            <a:spAutoFit/>
          </a:bodyPr>
          <a:lstStyle/>
          <a:p>
            <a:r>
              <a:rPr lang="nl-NL" sz="2400" dirty="0"/>
              <a:t>Op welke trede van de participatie -ladder wil je de mensen krijgen? En wat is dan je boodschap? </a:t>
            </a:r>
          </a:p>
        </p:txBody>
      </p:sp>
      <p:sp>
        <p:nvSpPr>
          <p:cNvPr id="11" name="Pijl: omlaag 10">
            <a:extLst>
              <a:ext uri="{FF2B5EF4-FFF2-40B4-BE49-F238E27FC236}">
                <a16:creationId xmlns:a16="http://schemas.microsoft.com/office/drawing/2014/main" id="{1C003F4B-E376-48B1-BA79-E7FC95EE1CD7}"/>
              </a:ext>
            </a:extLst>
          </p:cNvPr>
          <p:cNvSpPr/>
          <p:nvPr/>
        </p:nvSpPr>
        <p:spPr>
          <a:xfrm>
            <a:off x="8818245" y="681392"/>
            <a:ext cx="245745" cy="1519455"/>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vak 11">
            <a:extLst>
              <a:ext uri="{FF2B5EF4-FFF2-40B4-BE49-F238E27FC236}">
                <a16:creationId xmlns:a16="http://schemas.microsoft.com/office/drawing/2014/main" id="{722B57F4-0143-4FAE-9D43-7E9BD7D0450A}"/>
              </a:ext>
            </a:extLst>
          </p:cNvPr>
          <p:cNvSpPr txBox="1"/>
          <p:nvPr/>
        </p:nvSpPr>
        <p:spPr>
          <a:xfrm>
            <a:off x="9132333" y="369675"/>
            <a:ext cx="2743673" cy="830997"/>
          </a:xfrm>
          <a:prstGeom prst="rect">
            <a:avLst/>
          </a:prstGeom>
          <a:solidFill>
            <a:schemeClr val="accent6">
              <a:lumMod val="20000"/>
              <a:lumOff val="80000"/>
            </a:schemeClr>
          </a:solidFill>
        </p:spPr>
        <p:txBody>
          <a:bodyPr wrap="square" rtlCol="0">
            <a:spAutoFit/>
          </a:bodyPr>
          <a:lstStyle/>
          <a:p>
            <a:r>
              <a:rPr lang="nl-NL" sz="2400" dirty="0"/>
              <a:t>Welke vorm kies je; </a:t>
            </a:r>
            <a:r>
              <a:rPr lang="nl-NL" sz="2400" dirty="0" err="1"/>
              <a:t>socials</a:t>
            </a:r>
            <a:r>
              <a:rPr lang="nl-NL" sz="2400" dirty="0"/>
              <a:t>, flyer etc. </a:t>
            </a:r>
          </a:p>
        </p:txBody>
      </p:sp>
    </p:spTree>
    <p:extLst>
      <p:ext uri="{BB962C8B-B14F-4D97-AF65-F5344CB8AC3E}">
        <p14:creationId xmlns:p14="http://schemas.microsoft.com/office/powerpoint/2010/main" val="151490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47A27D-DBFD-4351-BD83-882CA27F6CD5}"/>
              </a:ext>
            </a:extLst>
          </p:cNvPr>
          <p:cNvSpPr>
            <a:spLocks noGrp="1"/>
          </p:cNvSpPr>
          <p:nvPr>
            <p:ph type="title"/>
          </p:nvPr>
        </p:nvSpPr>
        <p:spPr>
          <a:xfrm>
            <a:off x="552450" y="376161"/>
            <a:ext cx="10515600" cy="1325563"/>
          </a:xfrm>
          <a:solidFill>
            <a:schemeClr val="accent4">
              <a:lumMod val="20000"/>
              <a:lumOff val="80000"/>
            </a:schemeClr>
          </a:solidFill>
        </p:spPr>
        <p:txBody>
          <a:bodyPr/>
          <a:lstStyle/>
          <a:p>
            <a:r>
              <a:rPr lang="nl-NL" dirty="0"/>
              <a:t>Doel is het versterken van de sociale cohesie</a:t>
            </a:r>
          </a:p>
        </p:txBody>
      </p:sp>
      <p:sp>
        <p:nvSpPr>
          <p:cNvPr id="3" name="Rechthoek 2">
            <a:extLst>
              <a:ext uri="{FF2B5EF4-FFF2-40B4-BE49-F238E27FC236}">
                <a16:creationId xmlns:a16="http://schemas.microsoft.com/office/drawing/2014/main" id="{28550872-E442-456A-B2EB-8B57288A7170}"/>
              </a:ext>
            </a:extLst>
          </p:cNvPr>
          <p:cNvSpPr/>
          <p:nvPr/>
        </p:nvSpPr>
        <p:spPr>
          <a:xfrm rot="20287544">
            <a:off x="857964" y="4057258"/>
            <a:ext cx="3550973" cy="923330"/>
          </a:xfrm>
          <a:prstGeom prst="rect">
            <a:avLst/>
          </a:prstGeom>
          <a:noFill/>
        </p:spPr>
        <p:txBody>
          <a:bodyPr wrap="none" lIns="91440" tIns="45720" rIns="91440" bIns="45720">
            <a:spAutoFit/>
          </a:bodyPr>
          <a:lstStyle/>
          <a:p>
            <a:pPr algn="ctr"/>
            <a:r>
              <a:rPr lang="nl-NL" sz="5400" b="1" cap="none" spc="0" dirty="0">
                <a:ln w="22225">
                  <a:solidFill>
                    <a:schemeClr val="accent2"/>
                  </a:solidFill>
                  <a:prstDash val="solid"/>
                </a:ln>
                <a:solidFill>
                  <a:schemeClr val="accent2">
                    <a:lumMod val="40000"/>
                    <a:lumOff val="60000"/>
                  </a:schemeClr>
                </a:solidFill>
                <a:effectLst/>
              </a:rPr>
              <a:t>Socialisatie </a:t>
            </a:r>
          </a:p>
        </p:txBody>
      </p:sp>
      <p:sp>
        <p:nvSpPr>
          <p:cNvPr id="4" name="Rechthoek 3">
            <a:extLst>
              <a:ext uri="{FF2B5EF4-FFF2-40B4-BE49-F238E27FC236}">
                <a16:creationId xmlns:a16="http://schemas.microsoft.com/office/drawing/2014/main" id="{9618BAB3-268B-4F0A-B55F-007B89B1000D}"/>
              </a:ext>
            </a:extLst>
          </p:cNvPr>
          <p:cNvSpPr/>
          <p:nvPr/>
        </p:nvSpPr>
        <p:spPr>
          <a:xfrm rot="1020761">
            <a:off x="7026726" y="2406539"/>
            <a:ext cx="2324675" cy="1754326"/>
          </a:xfrm>
          <a:prstGeom prst="rect">
            <a:avLst/>
          </a:prstGeom>
          <a:noFill/>
        </p:spPr>
        <p:txBody>
          <a:bodyPr wrap="none" lIns="91440" tIns="45720" rIns="91440" bIns="45720">
            <a:spAutoFit/>
          </a:bodyPr>
          <a:lstStyle/>
          <a:p>
            <a:pPr algn="ctr"/>
            <a:r>
              <a:rPr lang="nl-NL"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Cultuur</a:t>
            </a:r>
          </a:p>
          <a:p>
            <a:pPr algn="ctr"/>
            <a:endParaRPr lang="nl-NL"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5" name="Rechthoek 4">
            <a:extLst>
              <a:ext uri="{FF2B5EF4-FFF2-40B4-BE49-F238E27FC236}">
                <a16:creationId xmlns:a16="http://schemas.microsoft.com/office/drawing/2014/main" id="{DB6AB5EE-35EA-4EB0-8C9E-B815F71384F5}"/>
              </a:ext>
            </a:extLst>
          </p:cNvPr>
          <p:cNvSpPr/>
          <p:nvPr/>
        </p:nvSpPr>
        <p:spPr>
          <a:xfrm rot="20591029">
            <a:off x="858997" y="2455870"/>
            <a:ext cx="2563202" cy="923330"/>
          </a:xfrm>
          <a:prstGeom prst="rect">
            <a:avLst/>
          </a:prstGeom>
          <a:noFill/>
        </p:spPr>
        <p:txBody>
          <a:bodyPr wrap="none" lIns="91440" tIns="45720" rIns="91440" bIns="45720">
            <a:spAutoFit/>
          </a:bodyPr>
          <a:lstStyle/>
          <a:p>
            <a:pPr algn="ctr"/>
            <a:r>
              <a:rPr lang="nl-NL" sz="5400" b="1" cap="none" spc="0" dirty="0">
                <a:ln w="6600">
                  <a:solidFill>
                    <a:schemeClr val="accent2"/>
                  </a:solidFill>
                  <a:prstDash val="solid"/>
                </a:ln>
                <a:solidFill>
                  <a:srgbClr val="FFFFFF"/>
                </a:solidFill>
                <a:effectLst>
                  <a:outerShdw dist="38100" dir="2700000" algn="tl" rotWithShape="0">
                    <a:schemeClr val="accent2"/>
                  </a:outerShdw>
                </a:effectLst>
              </a:rPr>
              <a:t>Leefstijl </a:t>
            </a:r>
          </a:p>
        </p:txBody>
      </p:sp>
      <p:sp>
        <p:nvSpPr>
          <p:cNvPr id="6" name="Rechthoek 5">
            <a:extLst>
              <a:ext uri="{FF2B5EF4-FFF2-40B4-BE49-F238E27FC236}">
                <a16:creationId xmlns:a16="http://schemas.microsoft.com/office/drawing/2014/main" id="{3BA57E7B-D227-4F21-B446-C03C1B2613EA}"/>
              </a:ext>
            </a:extLst>
          </p:cNvPr>
          <p:cNvSpPr/>
          <p:nvPr/>
        </p:nvSpPr>
        <p:spPr>
          <a:xfrm rot="986648">
            <a:off x="5435544" y="4154878"/>
            <a:ext cx="4909677" cy="923330"/>
          </a:xfrm>
          <a:prstGeom prst="rect">
            <a:avLst/>
          </a:prstGeom>
          <a:noFill/>
        </p:spPr>
        <p:txBody>
          <a:bodyPr wrap="none" lIns="91440" tIns="45720" rIns="91440" bIns="45720">
            <a:spAutoFit/>
          </a:bodyPr>
          <a:lstStyle/>
          <a:p>
            <a:pPr algn="ctr"/>
            <a:r>
              <a:rPr lang="nl-NL" sz="5400" b="1" cap="none" spc="0" dirty="0">
                <a:ln w="12700">
                  <a:solidFill>
                    <a:schemeClr val="accent5"/>
                  </a:solidFill>
                  <a:prstDash val="solid"/>
                </a:ln>
                <a:pattFill prst="ltDnDiag">
                  <a:fgClr>
                    <a:schemeClr val="accent5">
                      <a:lumMod val="60000"/>
                      <a:lumOff val="40000"/>
                    </a:schemeClr>
                  </a:fgClr>
                  <a:bgClr>
                    <a:schemeClr val="bg1"/>
                  </a:bgClr>
                </a:pattFill>
                <a:effectLst/>
              </a:rPr>
              <a:t>Sociale controle </a:t>
            </a:r>
          </a:p>
        </p:txBody>
      </p:sp>
      <p:sp>
        <p:nvSpPr>
          <p:cNvPr id="7" name="Rechthoek 6">
            <a:extLst>
              <a:ext uri="{FF2B5EF4-FFF2-40B4-BE49-F238E27FC236}">
                <a16:creationId xmlns:a16="http://schemas.microsoft.com/office/drawing/2014/main" id="{313E5045-42EF-43C4-9826-3B045FB889A4}"/>
              </a:ext>
            </a:extLst>
          </p:cNvPr>
          <p:cNvSpPr/>
          <p:nvPr/>
        </p:nvSpPr>
        <p:spPr>
          <a:xfrm rot="417288">
            <a:off x="4347148" y="5095230"/>
            <a:ext cx="7098162" cy="923330"/>
          </a:xfrm>
          <a:prstGeom prst="rect">
            <a:avLst/>
          </a:prstGeom>
          <a:noFill/>
        </p:spPr>
        <p:txBody>
          <a:bodyPr wrap="none" lIns="91440" tIns="45720" rIns="91440" bIns="45720">
            <a:spAutoFit/>
          </a:bodyPr>
          <a:lstStyle/>
          <a:p>
            <a:pPr algn="ctr"/>
            <a:r>
              <a:rPr lang="nl-NL" sz="5400" b="0" cap="none" spc="0" dirty="0">
                <a:ln w="0"/>
                <a:solidFill>
                  <a:schemeClr val="accent1"/>
                </a:solidFill>
                <a:effectLst>
                  <a:outerShdw blurRad="38100" dist="25400" dir="5400000" algn="ctr" rotWithShape="0">
                    <a:srgbClr val="6E747A">
                      <a:alpha val="43000"/>
                    </a:srgbClr>
                  </a:outerShdw>
                </a:effectLst>
              </a:rPr>
              <a:t>Socialiserende instituten</a:t>
            </a:r>
          </a:p>
        </p:txBody>
      </p:sp>
      <p:sp>
        <p:nvSpPr>
          <p:cNvPr id="9" name="Rechthoek 8">
            <a:extLst>
              <a:ext uri="{FF2B5EF4-FFF2-40B4-BE49-F238E27FC236}">
                <a16:creationId xmlns:a16="http://schemas.microsoft.com/office/drawing/2014/main" id="{F88C03D9-5808-4CC0-ACE0-22F7540B4E2C}"/>
              </a:ext>
            </a:extLst>
          </p:cNvPr>
          <p:cNvSpPr/>
          <p:nvPr/>
        </p:nvSpPr>
        <p:spPr>
          <a:xfrm>
            <a:off x="3468952" y="1763869"/>
            <a:ext cx="3872630" cy="17543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nl-NL" sz="5400" b="1" dirty="0">
                <a:ln/>
                <a:solidFill>
                  <a:schemeClr val="accent4"/>
                </a:solidFill>
              </a:rPr>
              <a:t>Sociale cohesie</a:t>
            </a:r>
          </a:p>
        </p:txBody>
      </p:sp>
    </p:spTree>
    <p:extLst>
      <p:ext uri="{BB962C8B-B14F-4D97-AF65-F5344CB8AC3E}">
        <p14:creationId xmlns:p14="http://schemas.microsoft.com/office/powerpoint/2010/main" val="1322776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11800C1-7178-4DC4-A66F-ECCDC1BDBCCC}"/>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err="1">
                <a:solidFill>
                  <a:srgbClr val="FFFFFF"/>
                </a:solidFill>
              </a:rPr>
              <a:t>Werken</a:t>
            </a:r>
            <a:r>
              <a:rPr lang="en-US" sz="5400" dirty="0">
                <a:solidFill>
                  <a:srgbClr val="FFFFFF"/>
                </a:solidFill>
              </a:rPr>
              <a:t> met </a:t>
            </a:r>
            <a:r>
              <a:rPr lang="en-US" sz="5400" dirty="0" err="1">
                <a:solidFill>
                  <a:srgbClr val="FFFFFF"/>
                </a:solidFill>
              </a:rPr>
              <a:t>een</a:t>
            </a:r>
            <a:r>
              <a:rPr lang="en-US" sz="5400" dirty="0">
                <a:solidFill>
                  <a:srgbClr val="FFFFFF"/>
                </a:solidFill>
              </a:rPr>
              <a:t> </a:t>
            </a:r>
            <a:r>
              <a:rPr lang="en-US" sz="5400" dirty="0" err="1">
                <a:solidFill>
                  <a:srgbClr val="FFFFFF"/>
                </a:solidFill>
              </a:rPr>
              <a:t>groep</a:t>
            </a:r>
            <a:endParaRPr lang="en-US" sz="5400" dirty="0">
              <a:solidFill>
                <a:srgbClr val="FFFFFF"/>
              </a:solidFill>
            </a:endParaRPr>
          </a:p>
        </p:txBody>
      </p:sp>
      <p:cxnSp>
        <p:nvCxnSpPr>
          <p:cNvPr id="73" name="Straight Connector 7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 name="Picture 2" descr="Groepsactiviteiten vanaf € 19,50 per persoon - VVC">
            <a:extLst>
              <a:ext uri="{FF2B5EF4-FFF2-40B4-BE49-F238E27FC236}">
                <a16:creationId xmlns:a16="http://schemas.microsoft.com/office/drawing/2014/main" id="{2EEA46BF-578B-4980-8BFC-6B07173AEA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82" y="2854010"/>
            <a:ext cx="4534011" cy="31467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ongerenwerkers Meerpaal blijven ook in coronatijd dichtbij doelgroep |  Flevopost">
            <a:extLst>
              <a:ext uri="{FF2B5EF4-FFF2-40B4-BE49-F238E27FC236}">
                <a16:creationId xmlns:a16="http://schemas.microsoft.com/office/drawing/2014/main" id="{89CAC552-5F18-4142-A378-2EADEAA57E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412" y="2852266"/>
            <a:ext cx="4728706" cy="3146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462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19" name="Rectangle 10">
            <a:extLst>
              <a:ext uri="{FF2B5EF4-FFF2-40B4-BE49-F238E27FC236}">
                <a16:creationId xmlns:a16="http://schemas.microsoft.com/office/drawing/2014/main" id="{C93D702E-F4E0-47FC-A74C-ECD9647A8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hthoek 2">
            <a:extLst>
              <a:ext uri="{FF2B5EF4-FFF2-40B4-BE49-F238E27FC236}">
                <a16:creationId xmlns:a16="http://schemas.microsoft.com/office/drawing/2014/main" id="{FB9B4DA7-77A5-403F-9489-A94C87EB557A}"/>
              </a:ext>
            </a:extLst>
          </p:cNvPr>
          <p:cNvSpPr/>
          <p:nvPr/>
        </p:nvSpPr>
        <p:spPr>
          <a:xfrm>
            <a:off x="1110996" y="3850908"/>
            <a:ext cx="9966960" cy="2406586"/>
          </a:xfrm>
          <a:prstGeom prst="rect">
            <a:avLst/>
          </a:prstGeom>
        </p:spPr>
        <p:txBody>
          <a:bodyPr vert="horz" lIns="91440" tIns="45720" rIns="91440" bIns="45720" rtlCol="0" anchor="b">
            <a:normAutofit lnSpcReduction="10000"/>
          </a:bodyPr>
          <a:lstStyle/>
          <a:p>
            <a:pPr algn="ctr">
              <a:lnSpc>
                <a:spcPct val="90000"/>
              </a:lnSpc>
              <a:spcBef>
                <a:spcPct val="0"/>
              </a:spcBef>
              <a:spcAft>
                <a:spcPts val="600"/>
              </a:spcAft>
            </a:pPr>
            <a:r>
              <a:rPr lang="nl-NL" sz="2400" i="1" dirty="0">
                <a:ea typeface="+mj-ea"/>
                <a:cs typeface="+mj-cs"/>
              </a:rPr>
              <a:t>Sociale groepen </a:t>
            </a:r>
          </a:p>
          <a:p>
            <a:pPr algn="ctr">
              <a:lnSpc>
                <a:spcPct val="90000"/>
              </a:lnSpc>
              <a:spcBef>
                <a:spcPct val="0"/>
              </a:spcBef>
              <a:spcAft>
                <a:spcPts val="600"/>
              </a:spcAft>
            </a:pPr>
            <a:r>
              <a:rPr lang="nl-NL" sz="2400" i="1" dirty="0">
                <a:ea typeface="+mj-ea"/>
                <a:cs typeface="+mj-cs"/>
              </a:rPr>
              <a:t>Groepen waarmee je werkt om doelen te bereiken, kun je vanuit andere theorie benaderen. Als begeleider krijg je natuurlijk ook te maken met groepen. Een deelnemersgroep is een 'groep' in de </a:t>
            </a:r>
            <a:r>
              <a:rPr lang="nl-NL" sz="2400" b="1" i="1" dirty="0">
                <a:ea typeface="+mj-ea"/>
                <a:cs typeface="+mj-cs"/>
              </a:rPr>
              <a:t>sociaalpsychologische</a:t>
            </a:r>
            <a:r>
              <a:rPr lang="nl-NL" sz="2400" i="1" dirty="0">
                <a:ea typeface="+mj-ea"/>
                <a:cs typeface="+mj-cs"/>
              </a:rPr>
              <a:t> betekenis. Dat wil zeggen: er zijn groepsrollen en -taken, groepsdoelen, normen, relaties tussen groepsleden, groepsstructuren, enzovoorts.</a:t>
            </a:r>
          </a:p>
        </p:txBody>
      </p:sp>
      <p:pic>
        <p:nvPicPr>
          <p:cNvPr id="4" name="Afbeelding 3">
            <a:extLst>
              <a:ext uri="{FF2B5EF4-FFF2-40B4-BE49-F238E27FC236}">
                <a16:creationId xmlns:a16="http://schemas.microsoft.com/office/drawing/2014/main" id="{7245B09F-1DD2-444B-8040-5B8F3FFC7B5D}"/>
              </a:ext>
            </a:extLst>
          </p:cNvPr>
          <p:cNvPicPr>
            <a:picLocks noChangeAspect="1"/>
          </p:cNvPicPr>
          <p:nvPr/>
        </p:nvPicPr>
        <p:blipFill rotWithShape="1">
          <a:blip r:embed="rId2"/>
          <a:srcRect l="18379" r="20416" b="1"/>
          <a:stretch/>
        </p:blipFill>
        <p:spPr>
          <a:xfrm>
            <a:off x="593544" y="39514"/>
            <a:ext cx="10484412" cy="3811394"/>
          </a:xfrm>
          <a:custGeom>
            <a:avLst/>
            <a:gdLst/>
            <a:ahLst/>
            <a:cxnLst/>
            <a:rect l="l" t="t" r="r" b="b"/>
            <a:pathLst>
              <a:path w="10484412" h="3811404">
                <a:moveTo>
                  <a:pt x="0" y="3811403"/>
                </a:moveTo>
                <a:lnTo>
                  <a:pt x="10484412" y="3811403"/>
                </a:lnTo>
                <a:lnTo>
                  <a:pt x="10484412" y="3811404"/>
                </a:lnTo>
                <a:lnTo>
                  <a:pt x="0" y="3811404"/>
                </a:lnTo>
                <a:close/>
                <a:moveTo>
                  <a:pt x="181717" y="0"/>
                </a:moveTo>
                <a:lnTo>
                  <a:pt x="10224015" y="0"/>
                </a:lnTo>
                <a:cubicBezTo>
                  <a:pt x="10261561" y="45054"/>
                  <a:pt x="10301611" y="85103"/>
                  <a:pt x="10369193" y="110134"/>
                </a:cubicBezTo>
                <a:cubicBezTo>
                  <a:pt x="10321635" y="167704"/>
                  <a:pt x="10236530" y="182722"/>
                  <a:pt x="10173954" y="222771"/>
                </a:cubicBezTo>
                <a:cubicBezTo>
                  <a:pt x="10168948" y="255310"/>
                  <a:pt x="10269071" y="245298"/>
                  <a:pt x="10241537" y="317887"/>
                </a:cubicBezTo>
                <a:cubicBezTo>
                  <a:pt x="10206494" y="418008"/>
                  <a:pt x="10241537" y="528142"/>
                  <a:pt x="10071328" y="573196"/>
                </a:cubicBezTo>
                <a:cubicBezTo>
                  <a:pt x="10023770" y="668312"/>
                  <a:pt x="10008751" y="820997"/>
                  <a:pt x="10113880" y="913610"/>
                </a:cubicBezTo>
                <a:cubicBezTo>
                  <a:pt x="10271573" y="1048774"/>
                  <a:pt x="10244040" y="1138885"/>
                  <a:pt x="10036285" y="1216478"/>
                </a:cubicBezTo>
                <a:cubicBezTo>
                  <a:pt x="10011255" y="1226491"/>
                  <a:pt x="9978715" y="1231497"/>
                  <a:pt x="9966200" y="1256528"/>
                </a:cubicBezTo>
                <a:cubicBezTo>
                  <a:pt x="9986224" y="1289067"/>
                  <a:pt x="10031280" y="1281557"/>
                  <a:pt x="10063819" y="1289067"/>
                </a:cubicBezTo>
                <a:cubicBezTo>
                  <a:pt x="10211500" y="1324110"/>
                  <a:pt x="10214003" y="1324110"/>
                  <a:pt x="10176457" y="1441752"/>
                </a:cubicBezTo>
                <a:cubicBezTo>
                  <a:pt x="10163942" y="1476795"/>
                  <a:pt x="10188972" y="1491813"/>
                  <a:pt x="10211500" y="1511838"/>
                </a:cubicBezTo>
                <a:cubicBezTo>
                  <a:pt x="10296604" y="1591936"/>
                  <a:pt x="10296604" y="1594439"/>
                  <a:pt x="10206494" y="1664523"/>
                </a:cubicBezTo>
                <a:cubicBezTo>
                  <a:pt x="10181463" y="1684547"/>
                  <a:pt x="10163942" y="1704572"/>
                  <a:pt x="10151426" y="1732106"/>
                </a:cubicBezTo>
                <a:cubicBezTo>
                  <a:pt x="10128899" y="1782166"/>
                  <a:pt x="10128899" y="1822216"/>
                  <a:pt x="10208996" y="1847246"/>
                </a:cubicBezTo>
                <a:cubicBezTo>
                  <a:pt x="10266568" y="1864767"/>
                  <a:pt x="10296604" y="1884791"/>
                  <a:pt x="10299107" y="1939858"/>
                </a:cubicBezTo>
                <a:cubicBezTo>
                  <a:pt x="10299107" y="1987416"/>
                  <a:pt x="10306617" y="2017452"/>
                  <a:pt x="10244040" y="2037477"/>
                </a:cubicBezTo>
                <a:cubicBezTo>
                  <a:pt x="10193979" y="2054998"/>
                  <a:pt x="10178960" y="2090041"/>
                  <a:pt x="10183966" y="2130089"/>
                </a:cubicBezTo>
                <a:cubicBezTo>
                  <a:pt x="10193979" y="2230211"/>
                  <a:pt x="10126396" y="2287781"/>
                  <a:pt x="10013758" y="2335339"/>
                </a:cubicBezTo>
                <a:cubicBezTo>
                  <a:pt x="9908629" y="2377890"/>
                  <a:pt x="9813513" y="2437963"/>
                  <a:pt x="9715893" y="2493030"/>
                </a:cubicBezTo>
                <a:cubicBezTo>
                  <a:pt x="9605758" y="2553103"/>
                  <a:pt x="9480605" y="2590649"/>
                  <a:pt x="9347942" y="2623189"/>
                </a:cubicBezTo>
                <a:cubicBezTo>
                  <a:pt x="9370469" y="2665740"/>
                  <a:pt x="9453071" y="2640710"/>
                  <a:pt x="9460580" y="2700783"/>
                </a:cubicBezTo>
                <a:cubicBezTo>
                  <a:pt x="9255329" y="2753346"/>
                  <a:pt x="9060089" y="2833444"/>
                  <a:pt x="8827305" y="2855971"/>
                </a:cubicBezTo>
                <a:cubicBezTo>
                  <a:pt x="9015035" y="2843456"/>
                  <a:pt x="9182740" y="2908535"/>
                  <a:pt x="9360458" y="2926056"/>
                </a:cubicBezTo>
                <a:cubicBezTo>
                  <a:pt x="9377980" y="2961099"/>
                  <a:pt x="9337930" y="2951087"/>
                  <a:pt x="9322912" y="2958595"/>
                </a:cubicBezTo>
                <a:cubicBezTo>
                  <a:pt x="9307893" y="2963602"/>
                  <a:pt x="9287869" y="2966105"/>
                  <a:pt x="9285366" y="2991135"/>
                </a:cubicBezTo>
                <a:cubicBezTo>
                  <a:pt x="9370469" y="3023675"/>
                  <a:pt x="9478102" y="2998644"/>
                  <a:pt x="9565709" y="3033687"/>
                </a:cubicBezTo>
                <a:cubicBezTo>
                  <a:pt x="9543182" y="3083748"/>
                  <a:pt x="9468090" y="3056214"/>
                  <a:pt x="9435550" y="3096263"/>
                </a:cubicBezTo>
                <a:cubicBezTo>
                  <a:pt x="9518151" y="3101269"/>
                  <a:pt x="9593243" y="3103772"/>
                  <a:pt x="9668335" y="3113784"/>
                </a:cubicBezTo>
                <a:cubicBezTo>
                  <a:pt x="9725905" y="3121294"/>
                  <a:pt x="9740924" y="3163845"/>
                  <a:pt x="9700875" y="3193882"/>
                </a:cubicBezTo>
                <a:cubicBezTo>
                  <a:pt x="9665832" y="3221415"/>
                  <a:pt x="9613268" y="3223918"/>
                  <a:pt x="9565709" y="3236434"/>
                </a:cubicBezTo>
                <a:cubicBezTo>
                  <a:pt x="9232801" y="3319034"/>
                  <a:pt x="8882372" y="3351573"/>
                  <a:pt x="8529440" y="3364088"/>
                </a:cubicBezTo>
                <a:cubicBezTo>
                  <a:pt x="7961245" y="3386616"/>
                  <a:pt x="7393049" y="3394125"/>
                  <a:pt x="6827357" y="3419155"/>
                </a:cubicBezTo>
                <a:cubicBezTo>
                  <a:pt x="6481933" y="3434173"/>
                  <a:pt x="6136510" y="3456701"/>
                  <a:pt x="5788584" y="3456701"/>
                </a:cubicBezTo>
                <a:cubicBezTo>
                  <a:pt x="5415628" y="3456701"/>
                  <a:pt x="5042671" y="3464210"/>
                  <a:pt x="4669714" y="3411646"/>
                </a:cubicBezTo>
                <a:cubicBezTo>
                  <a:pt x="4479481" y="3384113"/>
                  <a:pt x="4279236" y="3396628"/>
                  <a:pt x="4086500" y="3376603"/>
                </a:cubicBezTo>
                <a:cubicBezTo>
                  <a:pt x="3793641" y="3346568"/>
                  <a:pt x="3500782" y="3306518"/>
                  <a:pt x="3210426" y="3256458"/>
                </a:cubicBezTo>
                <a:cubicBezTo>
                  <a:pt x="3117813" y="3241439"/>
                  <a:pt x="3007678" y="3231428"/>
                  <a:pt x="2937592" y="3166348"/>
                </a:cubicBezTo>
                <a:cubicBezTo>
                  <a:pt x="2824954" y="3211403"/>
                  <a:pt x="2757372" y="3131305"/>
                  <a:pt x="2669765" y="3106275"/>
                </a:cubicBezTo>
                <a:cubicBezTo>
                  <a:pt x="2634722" y="3096263"/>
                  <a:pt x="2592169" y="3081245"/>
                  <a:pt x="2597176" y="3048705"/>
                </a:cubicBezTo>
                <a:cubicBezTo>
                  <a:pt x="2604685" y="3006154"/>
                  <a:pt x="2654746" y="2978620"/>
                  <a:pt x="2702304" y="2986130"/>
                </a:cubicBezTo>
                <a:cubicBezTo>
                  <a:pt x="2849986" y="3011160"/>
                  <a:pt x="2985150" y="2948584"/>
                  <a:pt x="3137838" y="2956093"/>
                </a:cubicBezTo>
                <a:cubicBezTo>
                  <a:pt x="3005175" y="2933565"/>
                  <a:pt x="2872513" y="2908535"/>
                  <a:pt x="2739850" y="2886007"/>
                </a:cubicBezTo>
                <a:cubicBezTo>
                  <a:pt x="2940095" y="2863480"/>
                  <a:pt x="3132831" y="2896020"/>
                  <a:pt x="3328071" y="2913541"/>
                </a:cubicBezTo>
                <a:cubicBezTo>
                  <a:pt x="3390647" y="2921050"/>
                  <a:pt x="3485763" y="2968608"/>
                  <a:pt x="3503285" y="2898523"/>
                </a:cubicBezTo>
                <a:cubicBezTo>
                  <a:pt x="3513297" y="2850965"/>
                  <a:pt x="3410671" y="2850965"/>
                  <a:pt x="3350598" y="2838450"/>
                </a:cubicBezTo>
                <a:cubicBezTo>
                  <a:pt x="3090279" y="2785886"/>
                  <a:pt x="2824954" y="2758353"/>
                  <a:pt x="2562133" y="2725813"/>
                </a:cubicBezTo>
                <a:cubicBezTo>
                  <a:pt x="2537102" y="2723310"/>
                  <a:pt x="2504562" y="2725813"/>
                  <a:pt x="2487041" y="2715801"/>
                </a:cubicBezTo>
                <a:cubicBezTo>
                  <a:pt x="2354378" y="2633200"/>
                  <a:pt x="2184170" y="2608170"/>
                  <a:pt x="1998943" y="2548097"/>
                </a:cubicBezTo>
                <a:cubicBezTo>
                  <a:pt x="2116587" y="2515558"/>
                  <a:pt x="2196685" y="2575630"/>
                  <a:pt x="2294304" y="2560612"/>
                </a:cubicBezTo>
                <a:cubicBezTo>
                  <a:pt x="2196685" y="2498036"/>
                  <a:pt x="2079041" y="2488024"/>
                  <a:pt x="1978918" y="2455485"/>
                </a:cubicBezTo>
                <a:cubicBezTo>
                  <a:pt x="1906330" y="2430454"/>
                  <a:pt x="1635999" y="2357866"/>
                  <a:pt x="1595950" y="2335339"/>
                </a:cubicBezTo>
                <a:cubicBezTo>
                  <a:pt x="1473299" y="2267756"/>
                  <a:pt x="1315606" y="2237720"/>
                  <a:pt x="1215483" y="2145108"/>
                </a:cubicBezTo>
                <a:cubicBezTo>
                  <a:pt x="1145398" y="2080028"/>
                  <a:pt x="1025251" y="2095047"/>
                  <a:pt x="942649" y="2049992"/>
                </a:cubicBezTo>
                <a:cubicBezTo>
                  <a:pt x="912613" y="2004937"/>
                  <a:pt x="972686" y="1994925"/>
                  <a:pt x="992711" y="1969894"/>
                </a:cubicBezTo>
                <a:cubicBezTo>
                  <a:pt x="1020244" y="1939858"/>
                  <a:pt x="972686" y="1922337"/>
                  <a:pt x="960170" y="1884791"/>
                </a:cubicBezTo>
                <a:cubicBezTo>
                  <a:pt x="1117863" y="1922337"/>
                  <a:pt x="1268048" y="1944864"/>
                  <a:pt x="1448268" y="1957380"/>
                </a:cubicBezTo>
                <a:cubicBezTo>
                  <a:pt x="1390698" y="1897306"/>
                  <a:pt x="1318109" y="1927343"/>
                  <a:pt x="1270551" y="1904815"/>
                </a:cubicBezTo>
                <a:cubicBezTo>
                  <a:pt x="1238011" y="1889797"/>
                  <a:pt x="1190453" y="1884791"/>
                  <a:pt x="1200466" y="1849749"/>
                </a:cubicBezTo>
                <a:cubicBezTo>
                  <a:pt x="1207974" y="1822216"/>
                  <a:pt x="1248023" y="1824718"/>
                  <a:pt x="1278060" y="1827221"/>
                </a:cubicBezTo>
                <a:cubicBezTo>
                  <a:pt x="1393201" y="1834730"/>
                  <a:pt x="1503336" y="1834730"/>
                  <a:pt x="1615974" y="1764645"/>
                </a:cubicBezTo>
                <a:cubicBezTo>
                  <a:pt x="1338134" y="1669530"/>
                  <a:pt x="1015238" y="1717087"/>
                  <a:pt x="767434" y="1576917"/>
                </a:cubicBezTo>
                <a:cubicBezTo>
                  <a:pt x="802477" y="1531862"/>
                  <a:pt x="852539" y="1554390"/>
                  <a:pt x="890085" y="1559396"/>
                </a:cubicBezTo>
                <a:cubicBezTo>
                  <a:pt x="1132882" y="1591936"/>
                  <a:pt x="2003949" y="1514341"/>
                  <a:pt x="2129102" y="1556893"/>
                </a:cubicBezTo>
                <a:cubicBezTo>
                  <a:pt x="2204195" y="1584426"/>
                  <a:pt x="2286796" y="1594439"/>
                  <a:pt x="2369396" y="1576917"/>
                </a:cubicBezTo>
                <a:cubicBezTo>
                  <a:pt x="2469519" y="1554390"/>
                  <a:pt x="1881298" y="1519347"/>
                  <a:pt x="1746133" y="1421728"/>
                </a:cubicBezTo>
                <a:cubicBezTo>
                  <a:pt x="1678551" y="1374170"/>
                  <a:pt x="1082821" y="1146394"/>
                  <a:pt x="819999" y="1083817"/>
                </a:cubicBezTo>
                <a:cubicBezTo>
                  <a:pt x="857545" y="1041266"/>
                  <a:pt x="952662" y="1066296"/>
                  <a:pt x="940146" y="993707"/>
                </a:cubicBezTo>
                <a:cubicBezTo>
                  <a:pt x="794969" y="956162"/>
                  <a:pt x="627263" y="961168"/>
                  <a:pt x="459558" y="903598"/>
                </a:cubicBezTo>
                <a:cubicBezTo>
                  <a:pt x="537153" y="858543"/>
                  <a:pt x="622257" y="883573"/>
                  <a:pt x="699852" y="868556"/>
                </a:cubicBezTo>
                <a:cubicBezTo>
                  <a:pt x="657300" y="813489"/>
                  <a:pt x="582208" y="823500"/>
                  <a:pt x="522134" y="813489"/>
                </a:cubicBezTo>
                <a:cubicBezTo>
                  <a:pt x="464564" y="803476"/>
                  <a:pt x="349423" y="708360"/>
                  <a:pt x="374453" y="713367"/>
                </a:cubicBezTo>
                <a:cubicBezTo>
                  <a:pt x="607238" y="750912"/>
                  <a:pt x="842526" y="735895"/>
                  <a:pt x="1075312" y="773440"/>
                </a:cubicBezTo>
                <a:cubicBezTo>
                  <a:pt x="1152907" y="785955"/>
                  <a:pt x="1238011" y="810986"/>
                  <a:pt x="1275557" y="728385"/>
                </a:cubicBezTo>
                <a:cubicBezTo>
                  <a:pt x="1285569" y="703355"/>
                  <a:pt x="1278060" y="695846"/>
                  <a:pt x="1385692" y="725882"/>
                </a:cubicBezTo>
                <a:cubicBezTo>
                  <a:pt x="1425741" y="738397"/>
                  <a:pt x="1483311" y="750912"/>
                  <a:pt x="1525863" y="718373"/>
                </a:cubicBezTo>
                <a:cubicBezTo>
                  <a:pt x="1498330" y="678325"/>
                  <a:pt x="1445765" y="690839"/>
                  <a:pt x="1408219" y="680828"/>
                </a:cubicBezTo>
                <a:cubicBezTo>
                  <a:pt x="1305594" y="653294"/>
                  <a:pt x="922624" y="548166"/>
                  <a:pt x="825005" y="518129"/>
                </a:cubicBezTo>
                <a:cubicBezTo>
                  <a:pt x="619754" y="453051"/>
                  <a:pt x="492098" y="475578"/>
                  <a:pt x="286846" y="405492"/>
                </a:cubicBezTo>
                <a:cubicBezTo>
                  <a:pt x="356932" y="407995"/>
                  <a:pt x="336907" y="380462"/>
                  <a:pt x="406993" y="380462"/>
                </a:cubicBezTo>
                <a:cubicBezTo>
                  <a:pt x="437030" y="380462"/>
                  <a:pt x="472073" y="372954"/>
                  <a:pt x="472073" y="342917"/>
                </a:cubicBezTo>
                <a:cubicBezTo>
                  <a:pt x="472073" y="315384"/>
                  <a:pt x="104123" y="170207"/>
                  <a:pt x="156686" y="155188"/>
                </a:cubicBezTo>
                <a:cubicBezTo>
                  <a:pt x="301865" y="115140"/>
                  <a:pt x="667312" y="227777"/>
                  <a:pt x="579705" y="175213"/>
                </a:cubicBezTo>
                <a:cubicBezTo>
                  <a:pt x="447042" y="92613"/>
                  <a:pt x="427018" y="77594"/>
                  <a:pt x="326895" y="67583"/>
                </a:cubicBezTo>
                <a:cubicBezTo>
                  <a:pt x="296858" y="62576"/>
                  <a:pt x="244294" y="35043"/>
                  <a:pt x="181717" y="0"/>
                </a:cubicBezTo>
                <a:close/>
              </a:path>
            </a:pathLst>
          </a:custGeom>
        </p:spPr>
      </p:pic>
    </p:spTree>
    <p:extLst>
      <p:ext uri="{BB962C8B-B14F-4D97-AF65-F5344CB8AC3E}">
        <p14:creationId xmlns:p14="http://schemas.microsoft.com/office/powerpoint/2010/main" val="3516945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2CF340E-D307-4E48-99B3-4CD7E6628293}"/>
              </a:ext>
            </a:extLst>
          </p:cNvPr>
          <p:cNvSpPr/>
          <p:nvPr/>
        </p:nvSpPr>
        <p:spPr>
          <a:xfrm>
            <a:off x="762000" y="1098620"/>
            <a:ext cx="8410575" cy="4801314"/>
          </a:xfrm>
          <a:prstGeom prst="rect">
            <a:avLst/>
          </a:prstGeom>
        </p:spPr>
        <p:txBody>
          <a:bodyPr wrap="square">
            <a:spAutoFit/>
          </a:bodyPr>
          <a:lstStyle/>
          <a:p>
            <a:r>
              <a:rPr lang="nl-NL" dirty="0"/>
              <a:t>1.	Functionele groepen &gt; samenwerken in team	blz. 2</a:t>
            </a:r>
          </a:p>
          <a:p>
            <a:r>
              <a:rPr lang="nl-NL" dirty="0"/>
              <a:t>2.	Sociale groepen	blz. 4</a:t>
            </a:r>
          </a:p>
          <a:p>
            <a:r>
              <a:rPr lang="nl-NL" dirty="0"/>
              <a:t>3.	Normen in een groep:	blz. 6</a:t>
            </a:r>
          </a:p>
          <a:p>
            <a:r>
              <a:rPr lang="nl-NL" dirty="0"/>
              <a:t>4.	Binding in de groep	6</a:t>
            </a:r>
          </a:p>
          <a:p>
            <a:r>
              <a:rPr lang="nl-NL" dirty="0"/>
              <a:t>5.	Ontwikkelingen in een groep	6</a:t>
            </a:r>
          </a:p>
          <a:p>
            <a:r>
              <a:rPr lang="nl-NL" dirty="0"/>
              <a:t>6.	De fasen in de ontwikkeling van groepen	7</a:t>
            </a:r>
          </a:p>
          <a:p>
            <a:r>
              <a:rPr lang="nl-NL" dirty="0"/>
              <a:t>7.	Groepsdynamica:	8</a:t>
            </a:r>
          </a:p>
          <a:p>
            <a:r>
              <a:rPr lang="nl-NL" dirty="0"/>
              <a:t>8.	Werken in een groep	8</a:t>
            </a:r>
          </a:p>
          <a:p>
            <a:r>
              <a:rPr lang="nl-NL" dirty="0"/>
              <a:t>9.	Samenhang in een groep	10</a:t>
            </a:r>
          </a:p>
          <a:p>
            <a:r>
              <a:rPr lang="nl-NL" dirty="0"/>
              <a:t>10.	Versterken samenhang groep	10</a:t>
            </a:r>
          </a:p>
          <a:p>
            <a:r>
              <a:rPr lang="nl-NL" dirty="0"/>
              <a:t>11.	Interventies	11</a:t>
            </a:r>
          </a:p>
          <a:p>
            <a:r>
              <a:rPr lang="nl-NL" dirty="0"/>
              <a:t>12.	Jouw rol als begeleider van de groep	12</a:t>
            </a:r>
          </a:p>
          <a:p>
            <a:r>
              <a:rPr lang="nl-NL" dirty="0"/>
              <a:t>13.	Situationeel leiderschap	12</a:t>
            </a:r>
          </a:p>
          <a:p>
            <a:r>
              <a:rPr lang="nl-NL" dirty="0"/>
              <a:t>14.	Weerstand	13</a:t>
            </a:r>
          </a:p>
          <a:p>
            <a:r>
              <a:rPr lang="nl-NL" dirty="0"/>
              <a:t>15.	Weerstand wegnemen	13</a:t>
            </a:r>
          </a:p>
          <a:p>
            <a:r>
              <a:rPr lang="nl-NL" dirty="0"/>
              <a:t>16.	Vergroten van draagvlak	14</a:t>
            </a:r>
          </a:p>
          <a:p>
            <a:r>
              <a:rPr lang="nl-NL" dirty="0"/>
              <a:t>17.	Sociogram.	15</a:t>
            </a:r>
          </a:p>
        </p:txBody>
      </p:sp>
      <p:sp>
        <p:nvSpPr>
          <p:cNvPr id="3" name="Tekstvak 2">
            <a:extLst>
              <a:ext uri="{FF2B5EF4-FFF2-40B4-BE49-F238E27FC236}">
                <a16:creationId xmlns:a16="http://schemas.microsoft.com/office/drawing/2014/main" id="{F0B74393-8BA6-431E-ACF8-0FF1B43A999B}"/>
              </a:ext>
            </a:extLst>
          </p:cNvPr>
          <p:cNvSpPr txBox="1"/>
          <p:nvPr/>
        </p:nvSpPr>
        <p:spPr>
          <a:xfrm>
            <a:off x="762000" y="496401"/>
            <a:ext cx="6762752" cy="461665"/>
          </a:xfrm>
          <a:prstGeom prst="rect">
            <a:avLst/>
          </a:prstGeom>
          <a:noFill/>
        </p:spPr>
        <p:txBody>
          <a:bodyPr wrap="square" rtlCol="0">
            <a:spAutoFit/>
          </a:bodyPr>
          <a:lstStyle/>
          <a:p>
            <a:r>
              <a:rPr lang="nl-NL" sz="2400" b="1" dirty="0">
                <a:solidFill>
                  <a:schemeClr val="accent6"/>
                </a:solidFill>
              </a:rPr>
              <a:t>Onderwerpen in de reader: </a:t>
            </a:r>
          </a:p>
        </p:txBody>
      </p:sp>
      <p:sp>
        <p:nvSpPr>
          <p:cNvPr id="4" name="Tekstballon: ovaal 3">
            <a:extLst>
              <a:ext uri="{FF2B5EF4-FFF2-40B4-BE49-F238E27FC236}">
                <a16:creationId xmlns:a16="http://schemas.microsoft.com/office/drawing/2014/main" id="{ABAF14F3-A0D8-494B-BB33-847C5C2E2487}"/>
              </a:ext>
            </a:extLst>
          </p:cNvPr>
          <p:cNvSpPr/>
          <p:nvPr/>
        </p:nvSpPr>
        <p:spPr>
          <a:xfrm rot="1238629">
            <a:off x="8757285" y="2712721"/>
            <a:ext cx="3190875" cy="3133725"/>
          </a:xfrm>
          <a:prstGeom prst="wedgeEllipseCallout">
            <a:avLst>
              <a:gd name="adj1" fmla="val -20833"/>
              <a:gd name="adj2" fmla="val 62500"/>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t>Te vinden op Wiki, stad en wijk</a:t>
            </a:r>
          </a:p>
          <a:p>
            <a:pPr algn="ctr"/>
            <a:r>
              <a:rPr lang="nl-NL" sz="2800" dirty="0"/>
              <a:t>Les 7 </a:t>
            </a:r>
          </a:p>
        </p:txBody>
      </p:sp>
    </p:spTree>
    <p:extLst>
      <p:ext uri="{BB962C8B-B14F-4D97-AF65-F5344CB8AC3E}">
        <p14:creationId xmlns:p14="http://schemas.microsoft.com/office/powerpoint/2010/main" val="1168239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7A90B0-C006-4093-966D-38F489D03027}"/>
              </a:ext>
            </a:extLst>
          </p:cNvPr>
          <p:cNvSpPr>
            <a:spLocks noGrp="1"/>
          </p:cNvSpPr>
          <p:nvPr>
            <p:ph type="title"/>
          </p:nvPr>
        </p:nvSpPr>
        <p:spPr/>
        <p:txBody>
          <a:bodyPr/>
          <a:lstStyle/>
          <a:p>
            <a:r>
              <a:rPr lang="nl-NL" dirty="0"/>
              <a:t>Opdracht</a:t>
            </a:r>
          </a:p>
        </p:txBody>
      </p:sp>
      <p:sp>
        <p:nvSpPr>
          <p:cNvPr id="3" name="Tekstvak 2">
            <a:extLst>
              <a:ext uri="{FF2B5EF4-FFF2-40B4-BE49-F238E27FC236}">
                <a16:creationId xmlns:a16="http://schemas.microsoft.com/office/drawing/2014/main" id="{FDE78A94-32D9-4143-80C9-BC0B41E3977E}"/>
              </a:ext>
            </a:extLst>
          </p:cNvPr>
          <p:cNvSpPr txBox="1"/>
          <p:nvPr/>
        </p:nvSpPr>
        <p:spPr>
          <a:xfrm>
            <a:off x="1016928" y="2101197"/>
            <a:ext cx="9161215" cy="2308324"/>
          </a:xfrm>
          <a:prstGeom prst="rect">
            <a:avLst/>
          </a:prstGeom>
          <a:noFill/>
        </p:spPr>
        <p:txBody>
          <a:bodyPr wrap="square" rtlCol="0">
            <a:spAutoFit/>
          </a:bodyPr>
          <a:lstStyle/>
          <a:p>
            <a:r>
              <a:rPr lang="nl-NL" sz="2400" dirty="0"/>
              <a:t>Kies 2 hoofdstukken uit die je interesseren of die je voor de bijeenkomst kan gebruiken.</a:t>
            </a:r>
          </a:p>
          <a:p>
            <a:endParaRPr lang="nl-NL" sz="2400" dirty="0"/>
          </a:p>
          <a:p>
            <a:r>
              <a:rPr lang="nl-NL" sz="2400" dirty="0"/>
              <a:t>Lees het goed door en geef ons uitleg. </a:t>
            </a:r>
          </a:p>
          <a:p>
            <a:endParaRPr lang="nl-NL" sz="2400" dirty="0"/>
          </a:p>
          <a:p>
            <a:r>
              <a:rPr lang="nl-NL" sz="2400" dirty="0"/>
              <a:t>Neem 15 minuten hiervoor! </a:t>
            </a:r>
          </a:p>
        </p:txBody>
      </p:sp>
      <p:pic>
        <p:nvPicPr>
          <p:cNvPr id="4" name="Afbeelding 3">
            <a:extLst>
              <a:ext uri="{FF2B5EF4-FFF2-40B4-BE49-F238E27FC236}">
                <a16:creationId xmlns:a16="http://schemas.microsoft.com/office/drawing/2014/main" id="{57A5B10E-44D2-4124-AFE7-8D5C68677934}"/>
              </a:ext>
            </a:extLst>
          </p:cNvPr>
          <p:cNvPicPr>
            <a:picLocks noChangeAspect="1"/>
          </p:cNvPicPr>
          <p:nvPr/>
        </p:nvPicPr>
        <p:blipFill>
          <a:blip r:embed="rId2"/>
          <a:stretch>
            <a:fillRect/>
          </a:stretch>
        </p:blipFill>
        <p:spPr>
          <a:xfrm>
            <a:off x="9025618" y="4103914"/>
            <a:ext cx="2305050" cy="1981200"/>
          </a:xfrm>
          <a:prstGeom prst="rect">
            <a:avLst/>
          </a:prstGeom>
        </p:spPr>
      </p:pic>
    </p:spTree>
    <p:extLst>
      <p:ext uri="{BB962C8B-B14F-4D97-AF65-F5344CB8AC3E}">
        <p14:creationId xmlns:p14="http://schemas.microsoft.com/office/powerpoint/2010/main" val="1899577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F19F4E2-833C-44D9-9BE6-9C81A2C4E195}"/>
              </a:ext>
            </a:extLst>
          </p:cNvPr>
          <p:cNvSpPr>
            <a:spLocks noGrp="1"/>
          </p:cNvSpPr>
          <p:nvPr>
            <p:ph type="title"/>
          </p:nvPr>
        </p:nvSpPr>
        <p:spPr>
          <a:xfrm>
            <a:off x="1028700" y="1967266"/>
            <a:ext cx="2628900" cy="2547257"/>
          </a:xfrm>
          <a:noFill/>
        </p:spPr>
        <p:txBody>
          <a:bodyPr anchor="ctr">
            <a:normAutofit/>
          </a:bodyPr>
          <a:lstStyle/>
          <a:p>
            <a:pPr algn="ctr"/>
            <a:r>
              <a:rPr lang="nl-NL" sz="3600">
                <a:solidFill>
                  <a:srgbClr val="FFFFFF"/>
                </a:solidFill>
              </a:rPr>
              <a:t>Pyramide van Lencioni </a:t>
            </a:r>
          </a:p>
        </p:txBody>
      </p:sp>
      <p:pic>
        <p:nvPicPr>
          <p:cNvPr id="3" name="Afbeelding 2">
            <a:extLst>
              <a:ext uri="{FF2B5EF4-FFF2-40B4-BE49-F238E27FC236}">
                <a16:creationId xmlns:a16="http://schemas.microsoft.com/office/drawing/2014/main" id="{DDC69E79-49A3-40F9-8DDC-EAA071ADB870}"/>
              </a:ext>
            </a:extLst>
          </p:cNvPr>
          <p:cNvPicPr>
            <a:picLocks noChangeAspect="1"/>
          </p:cNvPicPr>
          <p:nvPr/>
        </p:nvPicPr>
        <p:blipFill>
          <a:blip r:embed="rId2"/>
          <a:stretch>
            <a:fillRect/>
          </a:stretch>
        </p:blipFill>
        <p:spPr>
          <a:xfrm>
            <a:off x="3657600" y="619872"/>
            <a:ext cx="7857702" cy="5618255"/>
          </a:xfrm>
          <a:prstGeom prst="rect">
            <a:avLst/>
          </a:prstGeom>
        </p:spPr>
      </p:pic>
      <p:sp>
        <p:nvSpPr>
          <p:cNvPr id="4" name="Tekstvak 3">
            <a:extLst>
              <a:ext uri="{FF2B5EF4-FFF2-40B4-BE49-F238E27FC236}">
                <a16:creationId xmlns:a16="http://schemas.microsoft.com/office/drawing/2014/main" id="{FBA35FA6-E947-4407-B31D-75D6290145BB}"/>
              </a:ext>
            </a:extLst>
          </p:cNvPr>
          <p:cNvSpPr txBox="1"/>
          <p:nvPr/>
        </p:nvSpPr>
        <p:spPr>
          <a:xfrm>
            <a:off x="761301" y="5861916"/>
            <a:ext cx="3163698" cy="369332"/>
          </a:xfrm>
          <a:prstGeom prst="rect">
            <a:avLst/>
          </a:prstGeom>
          <a:noFill/>
        </p:spPr>
        <p:txBody>
          <a:bodyPr wrap="square" rtlCol="0">
            <a:spAutoFit/>
          </a:bodyPr>
          <a:lstStyle/>
          <a:p>
            <a:r>
              <a:rPr lang="nl-NL" dirty="0"/>
              <a:t>Samenwerken als team </a:t>
            </a:r>
          </a:p>
        </p:txBody>
      </p:sp>
    </p:spTree>
    <p:extLst>
      <p:ext uri="{BB962C8B-B14F-4D97-AF65-F5344CB8AC3E}">
        <p14:creationId xmlns:p14="http://schemas.microsoft.com/office/powerpoint/2010/main" val="211813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yramide van Lencioni - Hart &amp; Plek - verandercoach voor mens en organisatie">
            <a:extLst>
              <a:ext uri="{FF2B5EF4-FFF2-40B4-BE49-F238E27FC236}">
                <a16:creationId xmlns:a16="http://schemas.microsoft.com/office/drawing/2014/main" id="{4F97D7F1-2262-4623-A806-EB5989A34E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08088"/>
            <a:ext cx="12192000" cy="4440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307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iramide-van-Lencioni - henstraining">
            <a:extLst>
              <a:ext uri="{FF2B5EF4-FFF2-40B4-BE49-F238E27FC236}">
                <a16:creationId xmlns:a16="http://schemas.microsoft.com/office/drawing/2014/main" id="{CD1BA6C2-E593-4C31-A339-CAA4D23787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8888" y="633413"/>
            <a:ext cx="7134225" cy="559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082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70B514-81BA-4756-A837-5C5C950A5657}"/>
              </a:ext>
            </a:extLst>
          </p:cNvPr>
          <p:cNvSpPr>
            <a:spLocks noGrp="1"/>
          </p:cNvSpPr>
          <p:nvPr>
            <p:ph type="title"/>
          </p:nvPr>
        </p:nvSpPr>
        <p:spPr>
          <a:solidFill>
            <a:schemeClr val="accent2"/>
          </a:solidFill>
        </p:spPr>
        <p:txBody>
          <a:bodyPr/>
          <a:lstStyle/>
          <a:p>
            <a:r>
              <a:rPr lang="nl-NL" dirty="0"/>
              <a:t>Op pad! </a:t>
            </a:r>
          </a:p>
        </p:txBody>
      </p:sp>
    </p:spTree>
    <p:extLst>
      <p:ext uri="{BB962C8B-B14F-4D97-AF65-F5344CB8AC3E}">
        <p14:creationId xmlns:p14="http://schemas.microsoft.com/office/powerpoint/2010/main" val="1622221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EBA6143D-08D4-4319-8D3B-D1FAB2A673EF}"/>
              </a:ext>
            </a:extLst>
          </p:cNvPr>
          <p:cNvSpPr txBox="1"/>
          <p:nvPr/>
        </p:nvSpPr>
        <p:spPr>
          <a:xfrm>
            <a:off x="647700" y="1368564"/>
            <a:ext cx="5372100" cy="3046988"/>
          </a:xfrm>
          <a:prstGeom prst="rect">
            <a:avLst/>
          </a:prstGeom>
          <a:noFill/>
        </p:spPr>
        <p:txBody>
          <a:bodyPr wrap="square">
            <a:spAutoFit/>
          </a:bodyPr>
          <a:lstStyle/>
          <a:p>
            <a:pPr algn="l" rtl="0" fontAlgn="base"/>
            <a:r>
              <a:rPr lang="nl-NL" sz="2400" b="0" i="0" dirty="0">
                <a:effectLst/>
                <a:latin typeface="+mj-lt"/>
              </a:rPr>
              <a:t>Fysieke leefomgeving &amp; Omgevingswet</a:t>
            </a:r>
          </a:p>
          <a:p>
            <a:pPr algn="l" rtl="0" fontAlgn="base"/>
            <a:r>
              <a:rPr lang="nl-NL" sz="2400" b="0" i="0" dirty="0">
                <a:effectLst/>
                <a:latin typeface="+mj-lt"/>
              </a:rPr>
              <a:t>Partners in fysieke leefomgeving  </a:t>
            </a:r>
          </a:p>
          <a:p>
            <a:pPr algn="l" rtl="0" fontAlgn="base"/>
            <a:r>
              <a:rPr lang="nl-NL" sz="2400" b="0" i="0" dirty="0">
                <a:effectLst/>
                <a:latin typeface="+mj-lt"/>
              </a:rPr>
              <a:t>Wijkaanpak  </a:t>
            </a:r>
          </a:p>
          <a:p>
            <a:pPr algn="l" rtl="0" fontAlgn="base"/>
            <a:r>
              <a:rPr lang="nl-NL" sz="2400" b="0" i="0" dirty="0">
                <a:effectLst/>
                <a:latin typeface="+mj-lt"/>
              </a:rPr>
              <a:t>Draagkracht &amp; kwetsbare wijken  </a:t>
            </a:r>
          </a:p>
          <a:p>
            <a:pPr algn="l" rtl="0" fontAlgn="base"/>
            <a:r>
              <a:rPr lang="nl-NL" sz="2400" b="0" i="0" dirty="0">
                <a:effectLst/>
                <a:latin typeface="+mj-lt"/>
              </a:rPr>
              <a:t>Samenhang in de wijk (incl. belang, verstoorde samenhang en vergroten samenhang)  </a:t>
            </a:r>
          </a:p>
        </p:txBody>
      </p:sp>
      <p:sp>
        <p:nvSpPr>
          <p:cNvPr id="4" name="Tekstvak 3">
            <a:extLst>
              <a:ext uri="{FF2B5EF4-FFF2-40B4-BE49-F238E27FC236}">
                <a16:creationId xmlns:a16="http://schemas.microsoft.com/office/drawing/2014/main" id="{4AF7DFC0-9D2D-4AC1-BAB4-E6E6553D0C84}"/>
              </a:ext>
            </a:extLst>
          </p:cNvPr>
          <p:cNvSpPr txBox="1"/>
          <p:nvPr/>
        </p:nvSpPr>
        <p:spPr>
          <a:xfrm>
            <a:off x="723900" y="505241"/>
            <a:ext cx="10239375" cy="584775"/>
          </a:xfrm>
          <a:prstGeom prst="rect">
            <a:avLst/>
          </a:prstGeom>
          <a:solidFill>
            <a:schemeClr val="accent2"/>
          </a:solidFill>
        </p:spPr>
        <p:txBody>
          <a:bodyPr wrap="square" rtlCol="0">
            <a:spAutoFit/>
          </a:bodyPr>
          <a:lstStyle/>
          <a:p>
            <a:r>
              <a:rPr lang="nl-NL" sz="3200" dirty="0"/>
              <a:t>Begrippenlijst periode 3 voor stad en wijk</a:t>
            </a:r>
          </a:p>
        </p:txBody>
      </p:sp>
      <p:sp>
        <p:nvSpPr>
          <p:cNvPr id="6" name="Tekstvak 5">
            <a:extLst>
              <a:ext uri="{FF2B5EF4-FFF2-40B4-BE49-F238E27FC236}">
                <a16:creationId xmlns:a16="http://schemas.microsoft.com/office/drawing/2014/main" id="{2B21C403-ACE8-4D73-8477-3759954CB9FF}"/>
              </a:ext>
            </a:extLst>
          </p:cNvPr>
          <p:cNvSpPr txBox="1"/>
          <p:nvPr/>
        </p:nvSpPr>
        <p:spPr>
          <a:xfrm>
            <a:off x="6096000" y="1368564"/>
            <a:ext cx="6096000" cy="3416320"/>
          </a:xfrm>
          <a:prstGeom prst="rect">
            <a:avLst/>
          </a:prstGeom>
          <a:noFill/>
        </p:spPr>
        <p:txBody>
          <a:bodyPr wrap="square">
            <a:spAutoFit/>
          </a:bodyPr>
          <a:lstStyle/>
          <a:p>
            <a:pPr algn="l" rtl="0" fontAlgn="base"/>
            <a:r>
              <a:rPr lang="nl-NL" sz="2400" b="0" i="0" dirty="0">
                <a:effectLst/>
              </a:rPr>
              <a:t>Bewonersparticipatie  </a:t>
            </a:r>
          </a:p>
          <a:p>
            <a:pPr algn="l" rtl="0" fontAlgn="base"/>
            <a:r>
              <a:rPr lang="nl-NL" sz="2400" b="0" i="0" dirty="0">
                <a:effectLst/>
              </a:rPr>
              <a:t>Groepscohesie </a:t>
            </a:r>
          </a:p>
          <a:p>
            <a:pPr algn="l" rtl="0" fontAlgn="base"/>
            <a:r>
              <a:rPr lang="nl-NL" sz="2400" b="0" i="0" dirty="0">
                <a:effectLst/>
              </a:rPr>
              <a:t>Socialisatie </a:t>
            </a:r>
          </a:p>
          <a:p>
            <a:pPr algn="l" rtl="0" fontAlgn="base"/>
            <a:r>
              <a:rPr lang="nl-NL" sz="2400" b="0" i="0" dirty="0">
                <a:effectLst/>
              </a:rPr>
              <a:t>Groepskenmerken </a:t>
            </a:r>
          </a:p>
          <a:p>
            <a:pPr algn="l" rtl="0" fontAlgn="base"/>
            <a:r>
              <a:rPr lang="nl-NL" sz="2400" b="0" i="0" dirty="0">
                <a:effectLst/>
              </a:rPr>
              <a:t>Groepsstructuur </a:t>
            </a:r>
          </a:p>
          <a:p>
            <a:pPr algn="l" rtl="0" fontAlgn="base"/>
            <a:r>
              <a:rPr lang="nl-NL" sz="2400" b="0" i="0" dirty="0">
                <a:effectLst/>
              </a:rPr>
              <a:t>Groepsrollen  </a:t>
            </a:r>
          </a:p>
          <a:p>
            <a:pPr algn="l" rtl="0" fontAlgn="base"/>
            <a:r>
              <a:rPr lang="nl-NL" sz="2400" b="0" i="0" dirty="0">
                <a:effectLst/>
              </a:rPr>
              <a:t>Piramide van </a:t>
            </a:r>
            <a:r>
              <a:rPr lang="nl-NL" sz="2400" b="0" i="0" dirty="0" err="1">
                <a:effectLst/>
              </a:rPr>
              <a:t>Lencioni</a:t>
            </a:r>
            <a:r>
              <a:rPr lang="nl-NL" sz="2400" b="0" i="0" dirty="0">
                <a:effectLst/>
              </a:rPr>
              <a:t>  </a:t>
            </a:r>
          </a:p>
          <a:p>
            <a:pPr algn="l" rtl="0" fontAlgn="base"/>
            <a:r>
              <a:rPr lang="nl-NL" sz="2400" b="0" i="0" dirty="0">
                <a:effectLst/>
              </a:rPr>
              <a:t>Omgaan met weerstand </a:t>
            </a:r>
          </a:p>
          <a:p>
            <a:pPr algn="l" rtl="0" fontAlgn="base"/>
            <a:r>
              <a:rPr lang="nl-NL" sz="2400" b="0" i="0" dirty="0">
                <a:effectLst/>
              </a:rPr>
              <a:t>Bezwaren wegnemen </a:t>
            </a:r>
          </a:p>
        </p:txBody>
      </p:sp>
    </p:spTree>
    <p:extLst>
      <p:ext uri="{BB962C8B-B14F-4D97-AF65-F5344CB8AC3E}">
        <p14:creationId xmlns:p14="http://schemas.microsoft.com/office/powerpoint/2010/main" val="3298280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5BF71F-150C-436C-B4D7-CBFEE59B85E9}"/>
              </a:ext>
            </a:extLst>
          </p:cNvPr>
          <p:cNvSpPr>
            <a:spLocks noGrp="1"/>
          </p:cNvSpPr>
          <p:nvPr>
            <p:ph type="ctrTitle"/>
          </p:nvPr>
        </p:nvSpPr>
        <p:spPr/>
        <p:txBody>
          <a:bodyPr/>
          <a:lstStyle/>
          <a:p>
            <a:r>
              <a:rPr lang="nl-NL" dirty="0"/>
              <a:t>Op naar Zuiderkwartier!</a:t>
            </a:r>
          </a:p>
        </p:txBody>
      </p:sp>
      <p:sp>
        <p:nvSpPr>
          <p:cNvPr id="3" name="Ondertitel 2">
            <a:extLst>
              <a:ext uri="{FF2B5EF4-FFF2-40B4-BE49-F238E27FC236}">
                <a16:creationId xmlns:a16="http://schemas.microsoft.com/office/drawing/2014/main" id="{21BC8F0D-D3DD-4C50-86E7-4E34B2A9C978}"/>
              </a:ext>
            </a:extLst>
          </p:cNvPr>
          <p:cNvSpPr>
            <a:spLocks noGrp="1"/>
          </p:cNvSpPr>
          <p:nvPr>
            <p:ph type="subTitle" idx="1"/>
          </p:nvPr>
        </p:nvSpPr>
        <p:spPr/>
        <p:txBody>
          <a:bodyPr/>
          <a:lstStyle/>
          <a:p>
            <a:r>
              <a:rPr lang="nl-NL" dirty="0"/>
              <a:t>Op onderzoek uit.</a:t>
            </a:r>
          </a:p>
        </p:txBody>
      </p:sp>
    </p:spTree>
    <p:extLst>
      <p:ext uri="{BB962C8B-B14F-4D97-AF65-F5344CB8AC3E}">
        <p14:creationId xmlns:p14="http://schemas.microsoft.com/office/powerpoint/2010/main" val="3940607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F4FD18-EC85-4CDB-8114-7C74828E8ED3}"/>
              </a:ext>
            </a:extLst>
          </p:cNvPr>
          <p:cNvSpPr>
            <a:spLocks noGrp="1"/>
          </p:cNvSpPr>
          <p:nvPr>
            <p:ph type="title"/>
          </p:nvPr>
        </p:nvSpPr>
        <p:spPr>
          <a:xfrm>
            <a:off x="711200" y="172085"/>
            <a:ext cx="10515600" cy="1325563"/>
          </a:xfrm>
        </p:spPr>
        <p:txBody>
          <a:bodyPr/>
          <a:lstStyle/>
          <a:p>
            <a:r>
              <a:rPr lang="nl-NL" dirty="0"/>
              <a:t>Zuiderkwartier? </a:t>
            </a:r>
          </a:p>
        </p:txBody>
      </p:sp>
      <p:pic>
        <p:nvPicPr>
          <p:cNvPr id="4" name="Afbeelding 3">
            <a:extLst>
              <a:ext uri="{FF2B5EF4-FFF2-40B4-BE49-F238E27FC236}">
                <a16:creationId xmlns:a16="http://schemas.microsoft.com/office/drawing/2014/main" id="{39669A7A-219F-47F9-BCAF-C41CEBF1CBD7}"/>
              </a:ext>
            </a:extLst>
          </p:cNvPr>
          <p:cNvPicPr>
            <a:picLocks noChangeAspect="1"/>
          </p:cNvPicPr>
          <p:nvPr/>
        </p:nvPicPr>
        <p:blipFill rotWithShape="1">
          <a:blip r:embed="rId2"/>
          <a:srcRect l="36916" t="14223" b="5323"/>
          <a:stretch/>
        </p:blipFill>
        <p:spPr>
          <a:xfrm>
            <a:off x="711200" y="1340485"/>
            <a:ext cx="7691120" cy="5517515"/>
          </a:xfrm>
          <a:prstGeom prst="rect">
            <a:avLst/>
          </a:prstGeom>
        </p:spPr>
      </p:pic>
    </p:spTree>
    <p:extLst>
      <p:ext uri="{BB962C8B-B14F-4D97-AF65-F5344CB8AC3E}">
        <p14:creationId xmlns:p14="http://schemas.microsoft.com/office/powerpoint/2010/main" val="11526249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77139B60-9DA0-4E15-924F-43EA0E04BD6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127703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E8960007-7124-47BF-AC7A-135AF5C082F7}"/>
              </a:ext>
            </a:extLst>
          </p:cNvPr>
          <p:cNvSpPr/>
          <p:nvPr/>
        </p:nvSpPr>
        <p:spPr>
          <a:xfrm>
            <a:off x="554987" y="1068740"/>
            <a:ext cx="2765156" cy="1384995"/>
          </a:xfrm>
          <a:prstGeom prst="rect">
            <a:avLst/>
          </a:prstGeom>
        </p:spPr>
        <p:txBody>
          <a:bodyPr wrap="square">
            <a:spAutoFit/>
          </a:bodyPr>
          <a:lstStyle/>
          <a:p>
            <a:r>
              <a:rPr lang="nl-NL" sz="2800" dirty="0"/>
              <a:t>Op onderzoek </a:t>
            </a:r>
          </a:p>
          <a:p>
            <a:r>
              <a:rPr lang="nl-NL" sz="2800" dirty="0"/>
              <a:t>Uitleg over opdracht</a:t>
            </a:r>
          </a:p>
        </p:txBody>
      </p:sp>
      <p:sp>
        <p:nvSpPr>
          <p:cNvPr id="11" name="Tekstvak 10">
            <a:extLst>
              <a:ext uri="{FF2B5EF4-FFF2-40B4-BE49-F238E27FC236}">
                <a16:creationId xmlns:a16="http://schemas.microsoft.com/office/drawing/2014/main" id="{722E42FA-4650-4676-9020-B97D1BB0C40E}"/>
              </a:ext>
            </a:extLst>
          </p:cNvPr>
          <p:cNvSpPr txBox="1"/>
          <p:nvPr/>
        </p:nvSpPr>
        <p:spPr>
          <a:xfrm>
            <a:off x="2962998" y="466473"/>
            <a:ext cx="8674015" cy="5632311"/>
          </a:xfrm>
          <a:prstGeom prst="rect">
            <a:avLst/>
          </a:prstGeom>
          <a:noFill/>
        </p:spPr>
        <p:txBody>
          <a:bodyPr wrap="square">
            <a:spAutoFit/>
          </a:bodyPr>
          <a:lstStyle/>
          <a:p>
            <a:r>
              <a:rPr lang="nl-NL" dirty="0"/>
              <a:t>Vraag 1:</a:t>
            </a:r>
          </a:p>
          <a:p>
            <a:r>
              <a:rPr lang="nl-NL" dirty="0"/>
              <a:t>Zoek in het afgebakende gebied drie voorbeelden van ‘het vergroten van de leefbaarheid door recente ingrepen in de ruimtelijke ordening’. Beschrijf ze kort en maak foto’s!</a:t>
            </a:r>
          </a:p>
          <a:p>
            <a:endParaRPr lang="nl-NL" dirty="0"/>
          </a:p>
          <a:p>
            <a:r>
              <a:rPr lang="nl-NL" dirty="0"/>
              <a:t>Vraag 2:</a:t>
            </a:r>
          </a:p>
          <a:p>
            <a:r>
              <a:rPr lang="nl-NL" dirty="0"/>
              <a:t>In deze wijk zie je duidelijk verschil tussen het oude en het nieuwe gedeelte. Zoek 5 grote verschillen en beschrijf die kort, maak er ook foto’s van.</a:t>
            </a:r>
          </a:p>
          <a:p>
            <a:endParaRPr lang="nl-NL" dirty="0"/>
          </a:p>
          <a:p>
            <a:r>
              <a:rPr lang="nl-NL" dirty="0"/>
              <a:t>Vraag 3:</a:t>
            </a:r>
          </a:p>
          <a:p>
            <a:r>
              <a:rPr lang="nl-NL" dirty="0"/>
              <a:t>Zoek minimaal 3 ruimtelijke functies / bestemmingen in dit gedeelte van de wijk. Welke zijn dat en op welke manier hebben ze invloed op de leefbaarheid van de wijk? Beschrijf dit kort.  </a:t>
            </a:r>
          </a:p>
          <a:p>
            <a:endParaRPr lang="nl-NL" dirty="0"/>
          </a:p>
          <a:p>
            <a:r>
              <a:rPr lang="nl-NL" dirty="0"/>
              <a:t>Vraag 4: </a:t>
            </a:r>
          </a:p>
          <a:p>
            <a:r>
              <a:rPr lang="nl-NL" dirty="0"/>
              <a:t>Op welke manier zie je dat er bij de inrichting van deze wijk gezorgd is voor een duurzame toekomst van deze wijk? Zoek minstens drie voorbeelden, beschrijf ze en maak er een foto van!</a:t>
            </a:r>
          </a:p>
          <a:p>
            <a:endParaRPr lang="nl-NL" dirty="0"/>
          </a:p>
          <a:p>
            <a:r>
              <a:rPr lang="nl-NL" dirty="0"/>
              <a:t>Vraag 5:</a:t>
            </a:r>
          </a:p>
          <a:p>
            <a:r>
              <a:rPr lang="nl-NL" dirty="0"/>
              <a:t>Welke drie adviezen zou je geven om de leefbaarheid nog verder te verbeteren? </a:t>
            </a:r>
          </a:p>
        </p:txBody>
      </p:sp>
    </p:spTree>
    <p:extLst>
      <p:ext uri="{BB962C8B-B14F-4D97-AF65-F5344CB8AC3E}">
        <p14:creationId xmlns:p14="http://schemas.microsoft.com/office/powerpoint/2010/main" val="1466618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11800C1-7178-4DC4-A66F-ECCDC1BDBCCC}"/>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a:solidFill>
                  <a:srgbClr val="FFFFFF"/>
                </a:solidFill>
              </a:rPr>
              <a:t>1. Communicatie met </a:t>
            </a:r>
            <a:r>
              <a:rPr lang="en-US" sz="5400" dirty="0" err="1">
                <a:solidFill>
                  <a:srgbClr val="FFFFFF"/>
                </a:solidFill>
              </a:rPr>
              <a:t>bewoners</a:t>
            </a:r>
            <a:endParaRPr lang="en-US" sz="5400" dirty="0">
              <a:solidFill>
                <a:srgbClr val="FFFFFF"/>
              </a:solidFill>
            </a:endParaRPr>
          </a:p>
        </p:txBody>
      </p:sp>
      <p:cxnSp>
        <p:nvCxnSpPr>
          <p:cNvPr id="73" name="Straight Connector 7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Afbeelding 2" descr="Afbeelding met tekening&#10;&#10;Automatisch gegenereerde beschrijving">
            <a:extLst>
              <a:ext uri="{FF2B5EF4-FFF2-40B4-BE49-F238E27FC236}">
                <a16:creationId xmlns:a16="http://schemas.microsoft.com/office/drawing/2014/main" id="{D3D92BEC-FB9A-4588-9581-00B6B827A4CD}"/>
              </a:ext>
            </a:extLst>
          </p:cNvPr>
          <p:cNvPicPr>
            <a:picLocks noChangeAspect="1"/>
          </p:cNvPicPr>
          <p:nvPr/>
        </p:nvPicPr>
        <p:blipFill>
          <a:blip r:embed="rId2"/>
          <a:stretch>
            <a:fillRect/>
          </a:stretch>
        </p:blipFill>
        <p:spPr>
          <a:xfrm>
            <a:off x="331567" y="2487350"/>
            <a:ext cx="5455917" cy="3876572"/>
          </a:xfrm>
          <a:prstGeom prst="rect">
            <a:avLst/>
          </a:prstGeom>
        </p:spPr>
      </p:pic>
      <p:cxnSp>
        <p:nvCxnSpPr>
          <p:cNvPr id="75" name="Straight Connector 7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26" name="Picture 2" descr="Image result for zender boodschap ontvanger schema">
            <a:extLst>
              <a:ext uri="{FF2B5EF4-FFF2-40B4-BE49-F238E27FC236}">
                <a16:creationId xmlns:a16="http://schemas.microsoft.com/office/drawing/2014/main" id="{1AE67036-7303-4C6F-A815-3434D2E0964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45073" y="3465799"/>
            <a:ext cx="5455917" cy="1919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751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B3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hthoek 1">
            <a:extLst>
              <a:ext uri="{FF2B5EF4-FFF2-40B4-BE49-F238E27FC236}">
                <a16:creationId xmlns:a16="http://schemas.microsoft.com/office/drawing/2014/main" id="{CA31C20F-C3A5-4AAD-88CF-4E47C334F796}"/>
              </a:ext>
            </a:extLst>
          </p:cNvPr>
          <p:cNvSpPr/>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lnSpc>
                <a:spcPct val="90000"/>
              </a:lnSpc>
              <a:spcBef>
                <a:spcPct val="0"/>
              </a:spcBef>
              <a:spcAft>
                <a:spcPts val="800"/>
              </a:spcAft>
            </a:pPr>
            <a:r>
              <a:rPr lang="en-US" sz="1600" kern="1200">
                <a:solidFill>
                  <a:srgbClr val="FFFFFF"/>
                </a:solidFill>
                <a:latin typeface="+mj-lt"/>
                <a:ea typeface="+mj-ea"/>
                <a:cs typeface="+mj-cs"/>
              </a:rPr>
              <a:t> </a:t>
            </a:r>
          </a:p>
          <a:p>
            <a:pPr algn="ctr">
              <a:lnSpc>
                <a:spcPct val="90000"/>
              </a:lnSpc>
              <a:spcBef>
                <a:spcPct val="0"/>
              </a:spcBef>
              <a:spcAft>
                <a:spcPts val="0"/>
              </a:spcAft>
            </a:pPr>
            <a:r>
              <a:rPr lang="en-US" sz="1600" b="1" kern="1200">
                <a:solidFill>
                  <a:srgbClr val="FFFFFF"/>
                </a:solidFill>
                <a:latin typeface="+mj-lt"/>
                <a:ea typeface="+mj-ea"/>
                <a:cs typeface="+mj-cs"/>
              </a:rPr>
              <a:t>Betrek inwoners op een manier die bij hen past!</a:t>
            </a:r>
            <a:endParaRPr lang="en-US" sz="1600" kern="1200">
              <a:solidFill>
                <a:srgbClr val="FFFFFF"/>
              </a:solidFill>
              <a:latin typeface="+mj-lt"/>
              <a:ea typeface="+mj-ea"/>
              <a:cs typeface="+mj-cs"/>
            </a:endParaRPr>
          </a:p>
          <a:p>
            <a:pPr algn="ctr">
              <a:lnSpc>
                <a:spcPct val="90000"/>
              </a:lnSpc>
              <a:spcBef>
                <a:spcPct val="0"/>
              </a:spcBef>
            </a:pPr>
            <a:r>
              <a:rPr lang="en-US" sz="1600" kern="1200">
                <a:solidFill>
                  <a:srgbClr val="FFFFFF"/>
                </a:solidFill>
                <a:latin typeface="+mj-lt"/>
                <a:ea typeface="+mj-ea"/>
                <a:cs typeface="+mj-cs"/>
              </a:rPr>
              <a:t>Model van Citizens: </a:t>
            </a:r>
          </a:p>
          <a:p>
            <a:pPr algn="ctr">
              <a:lnSpc>
                <a:spcPct val="90000"/>
              </a:lnSpc>
              <a:spcBef>
                <a:spcPct val="0"/>
              </a:spcBef>
            </a:pPr>
            <a:r>
              <a:rPr lang="en-US" sz="1600" kern="1200">
                <a:solidFill>
                  <a:srgbClr val="FFFFFF"/>
                </a:solidFill>
                <a:latin typeface="+mj-lt"/>
                <a:ea typeface="+mj-ea"/>
                <a:cs typeface="+mj-cs"/>
              </a:rPr>
              <a:t> </a:t>
            </a:r>
          </a:p>
        </p:txBody>
      </p:sp>
      <p:pic>
        <p:nvPicPr>
          <p:cNvPr id="4" name="Afbeelding 3" descr="Betrokkenheidsprofielen participatie inwoners gemeente">
            <a:extLst>
              <a:ext uri="{FF2B5EF4-FFF2-40B4-BE49-F238E27FC236}">
                <a16:creationId xmlns:a16="http://schemas.microsoft.com/office/drawing/2014/main" id="{21E26662-8ED4-4148-834D-FC4EE7D5CEB6}"/>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3677920" y="812800"/>
            <a:ext cx="8381999" cy="5553635"/>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10" name="Tekstballon: rechthoek 9">
            <a:extLst>
              <a:ext uri="{FF2B5EF4-FFF2-40B4-BE49-F238E27FC236}">
                <a16:creationId xmlns:a16="http://schemas.microsoft.com/office/drawing/2014/main" id="{B5A2D324-3F5F-4E45-A88D-D921B0E2A0D0}"/>
              </a:ext>
            </a:extLst>
          </p:cNvPr>
          <p:cNvSpPr/>
          <p:nvPr/>
        </p:nvSpPr>
        <p:spPr>
          <a:xfrm rot="20491941">
            <a:off x="490477" y="571712"/>
            <a:ext cx="2105025" cy="1200150"/>
          </a:xfrm>
          <a:prstGeom prst="wedgeRectCallout">
            <a:avLst>
              <a:gd name="adj1" fmla="val -9007"/>
              <a:gd name="adj2" fmla="val 126478"/>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latin typeface="Bradley Hand ITC" panose="03070402050302030203" pitchFamily="66" charset="0"/>
              </a:rPr>
              <a:t>Wie wil je bereiken?</a:t>
            </a:r>
          </a:p>
        </p:txBody>
      </p:sp>
    </p:spTree>
    <p:extLst>
      <p:ext uri="{BB962C8B-B14F-4D97-AF65-F5344CB8AC3E}">
        <p14:creationId xmlns:p14="http://schemas.microsoft.com/office/powerpoint/2010/main" val="2798134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78BE97-3430-4D47-A5EC-C4BE168179A1}"/>
              </a:ext>
            </a:extLst>
          </p:cNvPr>
          <p:cNvSpPr>
            <a:spLocks noGrp="1"/>
          </p:cNvSpPr>
          <p:nvPr>
            <p:ph type="title"/>
          </p:nvPr>
        </p:nvSpPr>
        <p:spPr>
          <a:solidFill>
            <a:schemeClr val="accent1">
              <a:lumMod val="20000"/>
              <a:lumOff val="80000"/>
            </a:schemeClr>
          </a:solidFill>
        </p:spPr>
        <p:txBody>
          <a:bodyPr/>
          <a:lstStyle/>
          <a:p>
            <a:r>
              <a:rPr lang="nl-NL" dirty="0"/>
              <a:t>Leefstijlen</a:t>
            </a:r>
            <a:br>
              <a:rPr lang="nl-NL" dirty="0"/>
            </a:br>
            <a:r>
              <a:rPr lang="nl-NL" dirty="0"/>
              <a:t>model van </a:t>
            </a:r>
            <a:r>
              <a:rPr lang="nl-NL" dirty="0" err="1"/>
              <a:t>Motivaction</a:t>
            </a:r>
            <a:r>
              <a:rPr lang="nl-NL" dirty="0"/>
              <a:t> </a:t>
            </a:r>
          </a:p>
        </p:txBody>
      </p:sp>
      <p:sp>
        <p:nvSpPr>
          <p:cNvPr id="3" name="Rechthoek 2">
            <a:extLst>
              <a:ext uri="{FF2B5EF4-FFF2-40B4-BE49-F238E27FC236}">
                <a16:creationId xmlns:a16="http://schemas.microsoft.com/office/drawing/2014/main" id="{E9AC9CC7-162F-46DD-A647-31362F5EB068}"/>
              </a:ext>
            </a:extLst>
          </p:cNvPr>
          <p:cNvSpPr/>
          <p:nvPr/>
        </p:nvSpPr>
        <p:spPr>
          <a:xfrm>
            <a:off x="838199" y="2277666"/>
            <a:ext cx="10125075" cy="2308324"/>
          </a:xfrm>
          <a:prstGeom prst="rect">
            <a:avLst/>
          </a:prstGeom>
        </p:spPr>
        <p:txBody>
          <a:bodyPr wrap="square">
            <a:spAutoFit/>
          </a:bodyPr>
          <a:lstStyle/>
          <a:p>
            <a:pPr fontAlgn="base"/>
            <a:r>
              <a:rPr lang="nl-NL" dirty="0">
                <a:solidFill>
                  <a:srgbClr val="333333"/>
                </a:solidFill>
                <a:latin typeface="Arial" panose="020B0604020202020204" pitchFamily="34" charset="0"/>
              </a:rPr>
              <a:t>De invloed van sociale en demografische kenmerken op de opvattingen en het gedrag van mensen is sterk verminderd. Afkomst, sociale klasse, leeftijd en woonplaats zijn niet meer bepalend voor een succesvolle </a:t>
            </a:r>
            <a:r>
              <a:rPr lang="nl-NL" dirty="0" err="1">
                <a:solidFill>
                  <a:srgbClr val="333333"/>
                </a:solidFill>
                <a:latin typeface="Arial" panose="020B0604020202020204" pitchFamily="34" charset="0"/>
              </a:rPr>
              <a:t>doelgroepsegmentatie</a:t>
            </a:r>
            <a:r>
              <a:rPr lang="nl-NL" dirty="0">
                <a:solidFill>
                  <a:srgbClr val="333333"/>
                </a:solidFill>
                <a:latin typeface="Arial" panose="020B0604020202020204" pitchFamily="34" charset="0"/>
              </a:rPr>
              <a:t>.</a:t>
            </a:r>
            <a:r>
              <a:rPr lang="nl-NL" dirty="0">
                <a:solidFill>
                  <a:srgbClr val="000000"/>
                </a:solidFill>
                <a:latin typeface="Arial" panose="020B0604020202020204" pitchFamily="34" charset="0"/>
              </a:rPr>
              <a:t> </a:t>
            </a:r>
          </a:p>
          <a:p>
            <a:pPr fontAlgn="base"/>
            <a:endParaRPr lang="nl-NL" dirty="0">
              <a:solidFill>
                <a:srgbClr val="000000"/>
              </a:solidFill>
              <a:latin typeface="Segoe UI" panose="020B0502040204020203" pitchFamily="34" charset="0"/>
            </a:endParaRPr>
          </a:p>
          <a:p>
            <a:pPr fontAlgn="base"/>
            <a:r>
              <a:rPr lang="nl-NL" dirty="0">
                <a:solidFill>
                  <a:srgbClr val="333333"/>
                </a:solidFill>
                <a:latin typeface="Arial" panose="020B0604020202020204" pitchFamily="34" charset="0"/>
              </a:rPr>
              <a:t>Segmenteren op bijvoorbeeld ‘mannen tussen de 40 en 50 uit stedelijke gebieden’ voor je communicatiestrategie zal je weinig opleveren. Die groep verschilt onderling teveel. De communicatieaanpak moet zo nauwkeurig mogelijk aansluiten bij de leefwereld van jouw specifieke doelgroep. </a:t>
            </a:r>
            <a:endParaRPr lang="nl-NL" b="0" i="0" dirty="0">
              <a:solidFill>
                <a:srgbClr val="000000"/>
              </a:solidFill>
              <a:effectLst/>
              <a:latin typeface="Segoe UI" panose="020B0502040204020203" pitchFamily="34" charset="0"/>
            </a:endParaRPr>
          </a:p>
        </p:txBody>
      </p:sp>
      <p:sp>
        <p:nvSpPr>
          <p:cNvPr id="4" name="Rechthoek 3">
            <a:extLst>
              <a:ext uri="{FF2B5EF4-FFF2-40B4-BE49-F238E27FC236}">
                <a16:creationId xmlns:a16="http://schemas.microsoft.com/office/drawing/2014/main" id="{A73473BF-E514-4249-A2A1-F108CDC4997B}"/>
              </a:ext>
            </a:extLst>
          </p:cNvPr>
          <p:cNvSpPr/>
          <p:nvPr/>
        </p:nvSpPr>
        <p:spPr>
          <a:xfrm>
            <a:off x="838199" y="4824115"/>
            <a:ext cx="10048874" cy="1477328"/>
          </a:xfrm>
          <a:prstGeom prst="rect">
            <a:avLst/>
          </a:prstGeom>
        </p:spPr>
        <p:txBody>
          <a:bodyPr wrap="square">
            <a:spAutoFit/>
          </a:bodyPr>
          <a:lstStyle/>
          <a:p>
            <a:r>
              <a:rPr lang="nl-NL" dirty="0">
                <a:solidFill>
                  <a:schemeClr val="accent1">
                    <a:lumMod val="75000"/>
                  </a:schemeClr>
                </a:solidFill>
                <a:latin typeface="Arial" panose="020B0604020202020204" pitchFamily="34" charset="0"/>
              </a:rPr>
              <a:t>Het </a:t>
            </a:r>
            <a:r>
              <a:rPr lang="nl-NL" dirty="0" err="1">
                <a:solidFill>
                  <a:schemeClr val="accent1">
                    <a:lumMod val="75000"/>
                  </a:schemeClr>
                </a:solidFill>
                <a:latin typeface="Arial" panose="020B0604020202020204" pitchFamily="34" charset="0"/>
              </a:rPr>
              <a:t>Mentality</a:t>
            </a:r>
            <a:r>
              <a:rPr lang="nl-NL" dirty="0">
                <a:solidFill>
                  <a:schemeClr val="accent1">
                    <a:lumMod val="75000"/>
                  </a:schemeClr>
                </a:solidFill>
                <a:latin typeface="Arial" panose="020B0604020202020204" pitchFamily="34" charset="0"/>
              </a:rPr>
              <a:t>-model deelt Nederlanders op in </a:t>
            </a:r>
            <a:r>
              <a:rPr lang="nl-NL" u="sng" dirty="0">
                <a:solidFill>
                  <a:schemeClr val="accent1">
                    <a:lumMod val="75000"/>
                  </a:schemeClr>
                </a:solidFill>
                <a:latin typeface="Arial" panose="020B0604020202020204" pitchFamily="34" charset="0"/>
                <a:hlinkClick r:id="rId2">
                  <a:extLst>
                    <a:ext uri="{A12FA001-AC4F-418D-AE19-62706E023703}">
                      <ahyp:hlinkClr xmlns:ahyp="http://schemas.microsoft.com/office/drawing/2018/hyperlinkcolor" val="tx"/>
                    </a:ext>
                  </a:extLst>
                </a:hlinkClick>
              </a:rPr>
              <a:t>acht milieus naar hun levensinstelling</a:t>
            </a:r>
            <a:r>
              <a:rPr lang="nl-NL" dirty="0">
                <a:solidFill>
                  <a:schemeClr val="accent1">
                    <a:lumMod val="75000"/>
                  </a:schemeClr>
                </a:solidFill>
                <a:latin typeface="Arial" panose="020B0604020202020204" pitchFamily="34" charset="0"/>
              </a:rPr>
              <a:t>. Deze milieus definiëren we op basis van persoonlijke opvattingen en waarden die aan de leefstijl van elke groep ten grondslag liggen. Mensen uit hetzelfde milieu hebben gedeelde waarden ten aanzien van werk, vrije tijd en politiek, en tonen overeenkomstige ambities, drijfveren en consumentengedrag. </a:t>
            </a:r>
            <a:endParaRPr lang="nl-NL" dirty="0">
              <a:solidFill>
                <a:schemeClr val="accent1">
                  <a:lumMod val="75000"/>
                </a:schemeClr>
              </a:solidFill>
            </a:endParaRPr>
          </a:p>
        </p:txBody>
      </p:sp>
    </p:spTree>
    <p:extLst>
      <p:ext uri="{BB962C8B-B14F-4D97-AF65-F5344CB8AC3E}">
        <p14:creationId xmlns:p14="http://schemas.microsoft.com/office/powerpoint/2010/main" val="2970457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23E56563-3359-46DA-8450-EE01D38A093A}"/>
              </a:ext>
            </a:extLst>
          </p:cNvPr>
          <p:cNvSpPr/>
          <p:nvPr/>
        </p:nvSpPr>
        <p:spPr>
          <a:xfrm>
            <a:off x="365857" y="646063"/>
            <a:ext cx="6096000" cy="2308324"/>
          </a:xfrm>
          <a:prstGeom prst="rect">
            <a:avLst/>
          </a:prstGeom>
        </p:spPr>
        <p:txBody>
          <a:bodyPr>
            <a:spAutoFit/>
          </a:bodyPr>
          <a:lstStyle/>
          <a:p>
            <a:r>
              <a:rPr lang="nl-NL" dirty="0">
                <a:solidFill>
                  <a:srgbClr val="333333"/>
                </a:solidFill>
                <a:latin typeface="Arial" panose="020B0604020202020204" pitchFamily="34" charset="0"/>
              </a:rPr>
              <a:t>1) Moderne burgerij</a:t>
            </a:r>
            <a:r>
              <a:rPr lang="nl-NL" dirty="0">
                <a:solidFill>
                  <a:srgbClr val="000000"/>
                </a:solidFill>
                <a:latin typeface="Arial" panose="020B0604020202020204" pitchFamily="34" charset="0"/>
              </a:rPr>
              <a:t> </a:t>
            </a:r>
            <a:br>
              <a:rPr lang="nl-NL" dirty="0">
                <a:solidFill>
                  <a:srgbClr val="000000"/>
                </a:solidFill>
                <a:latin typeface="Arial" panose="020B0604020202020204" pitchFamily="34" charset="0"/>
              </a:rPr>
            </a:br>
            <a:r>
              <a:rPr lang="nl-NL" dirty="0">
                <a:solidFill>
                  <a:srgbClr val="333333"/>
                </a:solidFill>
                <a:latin typeface="Arial" panose="020B0604020202020204" pitchFamily="34" charset="0"/>
              </a:rPr>
              <a:t>2) Opwaarts mobielen</a:t>
            </a:r>
            <a:r>
              <a:rPr lang="nl-NL" dirty="0">
                <a:solidFill>
                  <a:srgbClr val="000000"/>
                </a:solidFill>
                <a:latin typeface="Arial" panose="020B0604020202020204" pitchFamily="34" charset="0"/>
              </a:rPr>
              <a:t> </a:t>
            </a:r>
            <a:br>
              <a:rPr lang="nl-NL" dirty="0">
                <a:solidFill>
                  <a:srgbClr val="000000"/>
                </a:solidFill>
                <a:latin typeface="Arial" panose="020B0604020202020204" pitchFamily="34" charset="0"/>
              </a:rPr>
            </a:br>
            <a:r>
              <a:rPr lang="nl-NL" dirty="0">
                <a:solidFill>
                  <a:srgbClr val="333333"/>
                </a:solidFill>
                <a:latin typeface="Arial" panose="020B0604020202020204" pitchFamily="34" charset="0"/>
              </a:rPr>
              <a:t>3) Postmaterialisten</a:t>
            </a:r>
            <a:r>
              <a:rPr lang="nl-NL" dirty="0">
                <a:solidFill>
                  <a:srgbClr val="000000"/>
                </a:solidFill>
                <a:latin typeface="Arial" panose="020B0604020202020204" pitchFamily="34" charset="0"/>
              </a:rPr>
              <a:t> </a:t>
            </a:r>
            <a:br>
              <a:rPr lang="nl-NL" dirty="0">
                <a:solidFill>
                  <a:srgbClr val="000000"/>
                </a:solidFill>
                <a:latin typeface="Arial" panose="020B0604020202020204" pitchFamily="34" charset="0"/>
              </a:rPr>
            </a:br>
            <a:r>
              <a:rPr lang="nl-NL" dirty="0">
                <a:solidFill>
                  <a:srgbClr val="333333"/>
                </a:solidFill>
                <a:latin typeface="Arial" panose="020B0604020202020204" pitchFamily="34" charset="0"/>
              </a:rPr>
              <a:t>4) Nieuwe conservatieven</a:t>
            </a:r>
            <a:r>
              <a:rPr lang="nl-NL" dirty="0">
                <a:solidFill>
                  <a:srgbClr val="000000"/>
                </a:solidFill>
                <a:latin typeface="Arial" panose="020B0604020202020204" pitchFamily="34" charset="0"/>
              </a:rPr>
              <a:t> </a:t>
            </a:r>
            <a:br>
              <a:rPr lang="nl-NL" dirty="0">
                <a:solidFill>
                  <a:srgbClr val="000000"/>
                </a:solidFill>
                <a:latin typeface="Arial" panose="020B0604020202020204" pitchFamily="34" charset="0"/>
              </a:rPr>
            </a:br>
            <a:r>
              <a:rPr lang="nl-NL" dirty="0">
                <a:solidFill>
                  <a:srgbClr val="333333"/>
                </a:solidFill>
                <a:latin typeface="Arial" panose="020B0604020202020204" pitchFamily="34" charset="0"/>
              </a:rPr>
              <a:t>5) Traditionele burgerij</a:t>
            </a:r>
            <a:r>
              <a:rPr lang="nl-NL" dirty="0">
                <a:solidFill>
                  <a:srgbClr val="000000"/>
                </a:solidFill>
                <a:latin typeface="Arial" panose="020B0604020202020204" pitchFamily="34" charset="0"/>
              </a:rPr>
              <a:t> </a:t>
            </a:r>
            <a:br>
              <a:rPr lang="nl-NL" dirty="0">
                <a:solidFill>
                  <a:srgbClr val="000000"/>
                </a:solidFill>
                <a:latin typeface="Arial" panose="020B0604020202020204" pitchFamily="34" charset="0"/>
              </a:rPr>
            </a:br>
            <a:r>
              <a:rPr lang="nl-NL" dirty="0">
                <a:solidFill>
                  <a:srgbClr val="333333"/>
                </a:solidFill>
                <a:latin typeface="Arial" panose="020B0604020202020204" pitchFamily="34" charset="0"/>
              </a:rPr>
              <a:t>6) Kosmopolieten</a:t>
            </a:r>
            <a:r>
              <a:rPr lang="nl-NL" dirty="0">
                <a:solidFill>
                  <a:srgbClr val="000000"/>
                </a:solidFill>
                <a:latin typeface="Arial" panose="020B0604020202020204" pitchFamily="34" charset="0"/>
              </a:rPr>
              <a:t> </a:t>
            </a:r>
            <a:br>
              <a:rPr lang="nl-NL" dirty="0">
                <a:solidFill>
                  <a:srgbClr val="000000"/>
                </a:solidFill>
                <a:latin typeface="Arial" panose="020B0604020202020204" pitchFamily="34" charset="0"/>
              </a:rPr>
            </a:br>
            <a:r>
              <a:rPr lang="nl-NL" dirty="0">
                <a:solidFill>
                  <a:srgbClr val="333333"/>
                </a:solidFill>
                <a:latin typeface="Arial" panose="020B0604020202020204" pitchFamily="34" charset="0"/>
              </a:rPr>
              <a:t>7) Postmoderne hedonisten</a:t>
            </a:r>
            <a:r>
              <a:rPr lang="nl-NL" dirty="0">
                <a:solidFill>
                  <a:srgbClr val="000000"/>
                </a:solidFill>
                <a:latin typeface="Arial" panose="020B0604020202020204" pitchFamily="34" charset="0"/>
              </a:rPr>
              <a:t> </a:t>
            </a:r>
            <a:br>
              <a:rPr lang="nl-NL" dirty="0">
                <a:solidFill>
                  <a:srgbClr val="000000"/>
                </a:solidFill>
                <a:latin typeface="Arial" panose="020B0604020202020204" pitchFamily="34" charset="0"/>
              </a:rPr>
            </a:br>
            <a:r>
              <a:rPr lang="nl-NL" dirty="0">
                <a:solidFill>
                  <a:srgbClr val="333333"/>
                </a:solidFill>
                <a:latin typeface="Arial" panose="020B0604020202020204" pitchFamily="34" charset="0"/>
              </a:rPr>
              <a:t>8) </a:t>
            </a:r>
            <a:r>
              <a:rPr lang="nl-NL" dirty="0" err="1">
                <a:solidFill>
                  <a:srgbClr val="333333"/>
                </a:solidFill>
                <a:latin typeface="Arial" panose="020B0604020202020204" pitchFamily="34" charset="0"/>
              </a:rPr>
              <a:t>Gemaksgeoriënteerden</a:t>
            </a:r>
            <a:r>
              <a:rPr lang="nl-NL" dirty="0">
                <a:solidFill>
                  <a:srgbClr val="000000"/>
                </a:solidFill>
                <a:latin typeface="Arial" panose="020B0604020202020204" pitchFamily="34" charset="0"/>
              </a:rPr>
              <a:t> </a:t>
            </a:r>
            <a:endParaRPr lang="nl-NL" dirty="0"/>
          </a:p>
        </p:txBody>
      </p:sp>
      <p:pic>
        <p:nvPicPr>
          <p:cNvPr id="2050" name="Picture 2">
            <a:extLst>
              <a:ext uri="{FF2B5EF4-FFF2-40B4-BE49-F238E27FC236}">
                <a16:creationId xmlns:a16="http://schemas.microsoft.com/office/drawing/2014/main" id="{12E34B26-F85B-447F-A470-E6683959FE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4448" y="200531"/>
            <a:ext cx="7205735" cy="5642074"/>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a:extLst>
              <a:ext uri="{FF2B5EF4-FFF2-40B4-BE49-F238E27FC236}">
                <a16:creationId xmlns:a16="http://schemas.microsoft.com/office/drawing/2014/main" id="{6FF867DC-125D-4097-B8C9-29E40CD52D54}"/>
              </a:ext>
            </a:extLst>
          </p:cNvPr>
          <p:cNvSpPr/>
          <p:nvPr/>
        </p:nvSpPr>
        <p:spPr>
          <a:xfrm>
            <a:off x="598072" y="6288137"/>
            <a:ext cx="5863785" cy="369332"/>
          </a:xfrm>
          <a:prstGeom prst="rect">
            <a:avLst/>
          </a:prstGeom>
        </p:spPr>
        <p:txBody>
          <a:bodyPr wrap="none">
            <a:spAutoFit/>
          </a:bodyPr>
          <a:lstStyle/>
          <a:p>
            <a:r>
              <a:rPr lang="nl-NL" dirty="0"/>
              <a:t>https://www.motivaction.nl/mentality/het-mentality-model </a:t>
            </a:r>
          </a:p>
        </p:txBody>
      </p:sp>
      <p:sp>
        <p:nvSpPr>
          <p:cNvPr id="3" name="Tekstballon: rechthoek met afgeronde hoeken 2">
            <a:extLst>
              <a:ext uri="{FF2B5EF4-FFF2-40B4-BE49-F238E27FC236}">
                <a16:creationId xmlns:a16="http://schemas.microsoft.com/office/drawing/2014/main" id="{8739CBF3-7992-4D5E-9364-9F96A679B604}"/>
              </a:ext>
            </a:extLst>
          </p:cNvPr>
          <p:cNvSpPr/>
          <p:nvPr/>
        </p:nvSpPr>
        <p:spPr>
          <a:xfrm>
            <a:off x="685800" y="5255657"/>
            <a:ext cx="2057400" cy="84772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Opdracht: doe de test! </a:t>
            </a:r>
          </a:p>
        </p:txBody>
      </p:sp>
    </p:spTree>
    <p:extLst>
      <p:ext uri="{BB962C8B-B14F-4D97-AF65-F5344CB8AC3E}">
        <p14:creationId xmlns:p14="http://schemas.microsoft.com/office/powerpoint/2010/main" val="1163153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2514B3D1-420C-4EE6-A80F-77A94FFA44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5175" y="266806"/>
            <a:ext cx="8134667" cy="6242111"/>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a:extLst>
              <a:ext uri="{FF2B5EF4-FFF2-40B4-BE49-F238E27FC236}">
                <a16:creationId xmlns:a16="http://schemas.microsoft.com/office/drawing/2014/main" id="{3760B2C1-3342-4C09-8CE9-34457ABE199C}"/>
              </a:ext>
            </a:extLst>
          </p:cNvPr>
          <p:cNvSpPr/>
          <p:nvPr/>
        </p:nvSpPr>
        <p:spPr>
          <a:xfrm rot="16200000">
            <a:off x="-2066925" y="2853141"/>
            <a:ext cx="6096000" cy="923330"/>
          </a:xfrm>
          <a:prstGeom prst="rect">
            <a:avLst/>
          </a:prstGeom>
        </p:spPr>
        <p:txBody>
          <a:bodyPr>
            <a:spAutoFit/>
          </a:bodyPr>
          <a:lstStyle/>
          <a:p>
            <a:pPr fontAlgn="base"/>
            <a:r>
              <a:rPr lang="nl-NL" u="sng" dirty="0">
                <a:solidFill>
                  <a:srgbClr val="0000FF"/>
                </a:solidFill>
                <a:latin typeface="Calibri" panose="020F0502020204030204" pitchFamily="34" charset="0"/>
                <a:hlinkClick r:id="rId3"/>
              </a:rPr>
              <a:t>https://www.motivaction.nl/mentality/de-acht-mentality-milieus</a:t>
            </a:r>
            <a:r>
              <a:rPr lang="nl-NL" dirty="0">
                <a:solidFill>
                  <a:srgbClr val="000000"/>
                </a:solidFill>
                <a:latin typeface="Calibri" panose="020F0502020204030204" pitchFamily="34" charset="0"/>
              </a:rPr>
              <a:t>  </a:t>
            </a:r>
            <a:endParaRPr lang="nl-NL" dirty="0">
              <a:solidFill>
                <a:srgbClr val="000000"/>
              </a:solidFill>
              <a:latin typeface="Segoe UI" panose="020B0502040204020203" pitchFamily="34" charset="0"/>
            </a:endParaRPr>
          </a:p>
          <a:p>
            <a:pPr fontAlgn="base"/>
            <a:r>
              <a:rPr lang="nl-NL" dirty="0">
                <a:solidFill>
                  <a:srgbClr val="000000"/>
                </a:solidFill>
                <a:latin typeface="Calibri" panose="020F0502020204030204" pitchFamily="34" charset="0"/>
              </a:rPr>
              <a:t>= meer info  </a:t>
            </a:r>
            <a:endParaRPr lang="nl-NL"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534689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7D6DD211-E190-477F-A6AA-BBE72BE19E73}"/>
              </a:ext>
            </a:extLst>
          </p:cNvPr>
          <p:cNvSpPr/>
          <p:nvPr/>
        </p:nvSpPr>
        <p:spPr>
          <a:xfrm>
            <a:off x="477520" y="1464612"/>
            <a:ext cx="11125200" cy="3215817"/>
          </a:xfrm>
          <a:prstGeom prst="rect">
            <a:avLst/>
          </a:prstGeom>
        </p:spPr>
        <p:txBody>
          <a:bodyPr wrap="square">
            <a:spAutoFit/>
          </a:bodyPr>
          <a:lstStyle/>
          <a:p>
            <a:pPr>
              <a:lnSpc>
                <a:spcPct val="107000"/>
              </a:lnSpc>
              <a:spcBef>
                <a:spcPts val="1500"/>
              </a:spcBef>
              <a:spcAft>
                <a:spcPts val="750"/>
              </a:spcAft>
            </a:pPr>
            <a:r>
              <a:rPr lang="nl-NL" sz="2000" u="sng" dirty="0">
                <a:solidFill>
                  <a:srgbClr val="000000"/>
                </a:solidFill>
                <a:latin typeface="+mj-lt"/>
                <a:ea typeface="Calibri" panose="020F0502020204030204" pitchFamily="34" charset="0"/>
                <a:cs typeface="Times New Roman" panose="02020603050405020304" pitchFamily="18" charset="0"/>
                <a:hlinkClick r:id="rId2"/>
              </a:rPr>
              <a:t>https://www.stadszaken.nl/ruimte/participatie/2045/zo-integreer-je-leefstijlen-in-je-participatie-aanpak</a:t>
            </a:r>
            <a:endParaRPr lang="nl-NL" sz="2000" dirty="0">
              <a:latin typeface="+mj-lt"/>
              <a:ea typeface="Calibri" panose="020F0502020204030204" pitchFamily="34" charset="0"/>
              <a:cs typeface="Times New Roman" panose="02020603050405020304" pitchFamily="18" charset="0"/>
            </a:endParaRPr>
          </a:p>
          <a:p>
            <a:r>
              <a:rPr lang="nl-NL" dirty="0">
                <a:latin typeface="+mj-lt"/>
              </a:rPr>
              <a:t>Gemeenten passen steeds vaker een leefstijlen-strategie toe. Meestal gebeurt dit met het oog op communicatie: hoe zorgen we dat communicatie het meest effectief en efficiënt is? Er wordt bijvoorbeeld nagedacht over het middel (</a:t>
            </a:r>
            <a:r>
              <a:rPr lang="nl-NL" dirty="0" err="1">
                <a:latin typeface="+mj-lt"/>
              </a:rPr>
              <a:t>social</a:t>
            </a:r>
            <a:r>
              <a:rPr lang="nl-NL" dirty="0">
                <a:latin typeface="+mj-lt"/>
              </a:rPr>
              <a:t> media versus een huis-aan-huisblad), maar ook over de ‘</a:t>
            </a:r>
            <a:r>
              <a:rPr lang="nl-NL" dirty="0" err="1">
                <a:latin typeface="+mj-lt"/>
              </a:rPr>
              <a:t>tone</a:t>
            </a:r>
            <a:r>
              <a:rPr lang="nl-NL" dirty="0">
                <a:latin typeface="+mj-lt"/>
              </a:rPr>
              <a:t> of </a:t>
            </a:r>
            <a:r>
              <a:rPr lang="nl-NL" dirty="0" err="1">
                <a:latin typeface="+mj-lt"/>
              </a:rPr>
              <a:t>voice</a:t>
            </a:r>
            <a:r>
              <a:rPr lang="nl-NL" dirty="0">
                <a:latin typeface="+mj-lt"/>
              </a:rPr>
              <a:t>’. Afhankelijk van de doelgroep, kan de boodschap enthousiasmerend, persoonlijk, zakelijk of eenvoudig beschreven worden.</a:t>
            </a:r>
          </a:p>
          <a:p>
            <a:r>
              <a:rPr lang="nl-NL" dirty="0">
                <a:latin typeface="+mj-lt"/>
              </a:rPr>
              <a:t>Maar wat als we leefstijlen nou eens inzetten in de participatieaanpak? Als we weten welke leefstijl welke activiteit in de openbare ruimte onderneemt, hebben we de touwtjes in handen om onze participatieprojecten te optimaliseren. Weten welke leefstijl om welke reden participeert of juist niet participeert, kan deze aanpak nog verder structureren. Leefstijlen bieden daarmee nieuwe handvatten om mensen te bereiken en om participatie te stimuleren.</a:t>
            </a:r>
          </a:p>
          <a:p>
            <a:pPr>
              <a:lnSpc>
                <a:spcPct val="107000"/>
              </a:lnSpc>
              <a:spcBef>
                <a:spcPts val="1500"/>
              </a:spcBef>
              <a:spcAft>
                <a:spcPts val="750"/>
              </a:spcAft>
            </a:pPr>
            <a:endParaRPr lang="nl-NL"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Afbeelding 3">
            <a:extLst>
              <a:ext uri="{FF2B5EF4-FFF2-40B4-BE49-F238E27FC236}">
                <a16:creationId xmlns:a16="http://schemas.microsoft.com/office/drawing/2014/main" id="{8E70F346-6756-4C28-8231-6DB6A1488DF6}"/>
              </a:ext>
            </a:extLst>
          </p:cNvPr>
          <p:cNvPicPr>
            <a:picLocks noChangeAspect="1"/>
          </p:cNvPicPr>
          <p:nvPr/>
        </p:nvPicPr>
        <p:blipFill>
          <a:blip r:embed="rId3"/>
          <a:stretch>
            <a:fillRect/>
          </a:stretch>
        </p:blipFill>
        <p:spPr>
          <a:xfrm>
            <a:off x="5316220" y="4360903"/>
            <a:ext cx="6286500" cy="2095500"/>
          </a:xfrm>
          <a:prstGeom prst="rect">
            <a:avLst/>
          </a:prstGeom>
        </p:spPr>
      </p:pic>
      <p:sp>
        <p:nvSpPr>
          <p:cNvPr id="5" name="Titel 1">
            <a:extLst>
              <a:ext uri="{FF2B5EF4-FFF2-40B4-BE49-F238E27FC236}">
                <a16:creationId xmlns:a16="http://schemas.microsoft.com/office/drawing/2014/main" id="{CF61BE87-8B09-4043-8FA5-7D1D3558BF59}"/>
              </a:ext>
            </a:extLst>
          </p:cNvPr>
          <p:cNvSpPr txBox="1">
            <a:spLocks/>
          </p:cNvSpPr>
          <p:nvPr/>
        </p:nvSpPr>
        <p:spPr>
          <a:xfrm>
            <a:off x="551180" y="529574"/>
            <a:ext cx="10515600" cy="794401"/>
          </a:xfrm>
          <a:prstGeom prst="rect">
            <a:avLst/>
          </a:prstGeom>
          <a:solidFill>
            <a:schemeClr val="accent1">
              <a:lumMod val="20000"/>
              <a:lumOff val="80000"/>
            </a:schemeClr>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000" dirty="0"/>
              <a:t>Leefstijlgroepen voor participatieaanpak:</a:t>
            </a:r>
          </a:p>
        </p:txBody>
      </p:sp>
    </p:spTree>
    <p:extLst>
      <p:ext uri="{BB962C8B-B14F-4D97-AF65-F5344CB8AC3E}">
        <p14:creationId xmlns:p14="http://schemas.microsoft.com/office/powerpoint/2010/main" val="152779769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ccentBoxVTI">
  <a:themeElements>
    <a:clrScheme name="AnalogousFromLightSeedLeftStep">
      <a:dk1>
        <a:srgbClr val="000000"/>
      </a:dk1>
      <a:lt1>
        <a:srgbClr val="FFFFFF"/>
      </a:lt1>
      <a:dk2>
        <a:srgbClr val="393620"/>
      </a:dk2>
      <a:lt2>
        <a:srgbClr val="E8E2E5"/>
      </a:lt2>
      <a:accent1>
        <a:srgbClr val="81AB94"/>
      </a:accent1>
      <a:accent2>
        <a:srgbClr val="76AD78"/>
      </a:accent2>
      <a:accent3>
        <a:srgbClr val="8FA880"/>
      </a:accent3>
      <a:accent4>
        <a:srgbClr val="9CA671"/>
      </a:accent4>
      <a:accent5>
        <a:srgbClr val="AAA180"/>
      </a:accent5>
      <a:accent6>
        <a:srgbClr val="BA947F"/>
      </a:accent6>
      <a:hlink>
        <a:srgbClr val="AE698F"/>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rushVTI">
  <a:themeElements>
    <a:clrScheme name="AnalogousFromRegularSeedRightStep">
      <a:dk1>
        <a:srgbClr val="000000"/>
      </a:dk1>
      <a:lt1>
        <a:srgbClr val="FFFFFF"/>
      </a:lt1>
      <a:dk2>
        <a:srgbClr val="412429"/>
      </a:dk2>
      <a:lt2>
        <a:srgbClr val="E2E8E2"/>
      </a:lt2>
      <a:accent1>
        <a:srgbClr val="E729E7"/>
      </a:accent1>
      <a:accent2>
        <a:srgbClr val="D51786"/>
      </a:accent2>
      <a:accent3>
        <a:srgbClr val="E72949"/>
      </a:accent3>
      <a:accent4>
        <a:srgbClr val="D54717"/>
      </a:accent4>
      <a:accent5>
        <a:srgbClr val="D49A26"/>
      </a:accent5>
      <a:accent6>
        <a:srgbClr val="9FAB13"/>
      </a:accent6>
      <a:hlink>
        <a:srgbClr val="329732"/>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5.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4" ma:contentTypeDescription="Een nieuw document maken." ma:contentTypeScope="" ma:versionID="a3c3b2d2316bbff68d369b35dcdb8578">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0dc031163889b163ad3cab64943a7718"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175EBD8-ED23-4B29-99ED-CD1F9629D866}"/>
</file>

<file path=customXml/itemProps2.xml><?xml version="1.0" encoding="utf-8"?>
<ds:datastoreItem xmlns:ds="http://schemas.openxmlformats.org/officeDocument/2006/customXml" ds:itemID="{5A10C62C-4668-4ACE-9CE8-DB9E2EE70479}"/>
</file>

<file path=customXml/itemProps3.xml><?xml version="1.0" encoding="utf-8"?>
<ds:datastoreItem xmlns:ds="http://schemas.openxmlformats.org/officeDocument/2006/customXml" ds:itemID="{CB0E9FD6-03CD-4880-AFA8-4923EC929175}"/>
</file>

<file path=docProps/app.xml><?xml version="1.0" encoding="utf-8"?>
<Properties xmlns="http://schemas.openxmlformats.org/officeDocument/2006/extended-properties" xmlns:vt="http://schemas.openxmlformats.org/officeDocument/2006/docPropsVTypes">
  <TotalTime>19</TotalTime>
  <Words>1251</Words>
  <Application>Microsoft Office PowerPoint</Application>
  <PresentationFormat>Breedbeeld</PresentationFormat>
  <Paragraphs>133</Paragraphs>
  <Slides>33</Slides>
  <Notes>2</Notes>
  <HiddenSlides>0</HiddenSlides>
  <MMClips>1</MMClips>
  <ScaleCrop>false</ScaleCrop>
  <HeadingPairs>
    <vt:vector size="6" baseType="variant">
      <vt:variant>
        <vt:lpstr>Gebruikte lettertypen</vt:lpstr>
      </vt:variant>
      <vt:variant>
        <vt:i4>8</vt:i4>
      </vt:variant>
      <vt:variant>
        <vt:lpstr>Thema</vt:lpstr>
      </vt:variant>
      <vt:variant>
        <vt:i4>6</vt:i4>
      </vt:variant>
      <vt:variant>
        <vt:lpstr>Diatitels</vt:lpstr>
      </vt:variant>
      <vt:variant>
        <vt:i4>33</vt:i4>
      </vt:variant>
    </vt:vector>
  </HeadingPairs>
  <TitlesOfParts>
    <vt:vector size="47" baseType="lpstr">
      <vt:lpstr>Arial</vt:lpstr>
      <vt:lpstr>Avenir Next LT Pro</vt:lpstr>
      <vt:lpstr>Bradley Hand ITC</vt:lpstr>
      <vt:lpstr>Calibri</vt:lpstr>
      <vt:lpstr>Calibri Light</vt:lpstr>
      <vt:lpstr>Century Gothic</vt:lpstr>
      <vt:lpstr>Elephant</vt:lpstr>
      <vt:lpstr>Segoe UI</vt:lpstr>
      <vt:lpstr>Kantoorthema</vt:lpstr>
      <vt:lpstr>AccentBoxVTI</vt:lpstr>
      <vt:lpstr>Kantoorthema</vt:lpstr>
      <vt:lpstr>BrushVTI</vt:lpstr>
      <vt:lpstr>Kantoorthema</vt:lpstr>
      <vt:lpstr>Kantoorthema</vt:lpstr>
      <vt:lpstr>Goedemorgen!  Stad en wijk les</vt:lpstr>
      <vt:lpstr>PowerPoint-presentatie</vt:lpstr>
      <vt:lpstr>PowerPoint-presentatie</vt:lpstr>
      <vt:lpstr>1. Communicatie met bewoners</vt:lpstr>
      <vt:lpstr>PowerPoint-presentatie</vt:lpstr>
      <vt:lpstr>Leefstijlen model van Motivaction </vt:lpstr>
      <vt:lpstr>PowerPoint-presentatie</vt:lpstr>
      <vt:lpstr>PowerPoint-presentatie</vt:lpstr>
      <vt:lpstr>PowerPoint-presentatie</vt:lpstr>
      <vt:lpstr>PowerPoint-presentatie</vt:lpstr>
      <vt:lpstr>PowerPoint-presentatie</vt:lpstr>
      <vt:lpstr>BSR model voor participatie door leefstijlgroepen</vt:lpstr>
      <vt:lpstr>PowerPoint-presentatie</vt:lpstr>
      <vt:lpstr>PowerPoint-presentatie</vt:lpstr>
      <vt:lpstr>Over het medium </vt:lpstr>
      <vt:lpstr>Middelen voor communicatie </vt:lpstr>
      <vt:lpstr>PowerPoint-presentatie</vt:lpstr>
      <vt:lpstr>PowerPoint-presentatie</vt:lpstr>
      <vt:lpstr>PowerPoint-presentatie</vt:lpstr>
      <vt:lpstr>Succes = </vt:lpstr>
      <vt:lpstr>Doel is het versterken van de sociale cohesie</vt:lpstr>
      <vt:lpstr>Werken met een groep</vt:lpstr>
      <vt:lpstr>PowerPoint-presentatie</vt:lpstr>
      <vt:lpstr>PowerPoint-presentatie</vt:lpstr>
      <vt:lpstr>Opdracht</vt:lpstr>
      <vt:lpstr>Pyramide van Lencioni </vt:lpstr>
      <vt:lpstr>PowerPoint-presentatie</vt:lpstr>
      <vt:lpstr>PowerPoint-presentatie</vt:lpstr>
      <vt:lpstr>Op pad! </vt:lpstr>
      <vt:lpstr>Op naar Zuiderkwartier!</vt:lpstr>
      <vt:lpstr>Zuiderkwartier? </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 en wijk les</dc:title>
  <dc:creator>Pascalle Cup</dc:creator>
  <cp:lastModifiedBy>Pascalle Cup</cp:lastModifiedBy>
  <cp:revision>1</cp:revision>
  <dcterms:created xsi:type="dcterms:W3CDTF">2022-03-27T17:47:07Z</dcterms:created>
  <dcterms:modified xsi:type="dcterms:W3CDTF">2022-03-27T18:06:52Z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ies>
</file>